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2" r:id="rId1"/>
  </p:sldMasterIdLst>
  <p:sldIdLst>
    <p:sldId id="256" r:id="rId2"/>
    <p:sldId id="257" r:id="rId3"/>
    <p:sldId id="258" r:id="rId4"/>
    <p:sldId id="259" r:id="rId5"/>
    <p:sldId id="260" r:id="rId6"/>
    <p:sldId id="307" r:id="rId7"/>
    <p:sldId id="269" r:id="rId8"/>
    <p:sldId id="261" r:id="rId9"/>
    <p:sldId id="265" r:id="rId10"/>
    <p:sldId id="263" r:id="rId11"/>
    <p:sldId id="266" r:id="rId12"/>
    <p:sldId id="268" r:id="rId13"/>
    <p:sldId id="30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3" r:id="rId36"/>
    <p:sldId id="295" r:id="rId37"/>
    <p:sldId id="296" r:id="rId38"/>
    <p:sldId id="298" r:id="rId39"/>
    <p:sldId id="299" r:id="rId40"/>
    <p:sldId id="301" r:id="rId41"/>
    <p:sldId id="303" r:id="rId42"/>
    <p:sldId id="305" r:id="rId43"/>
    <p:sldId id="309" r:id="rId44"/>
    <p:sldId id="30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4"/>
    <p:restoredTop sz="94712"/>
  </p:normalViewPr>
  <p:slideViewPr>
    <p:cSldViewPr snapToGrid="0">
      <p:cViewPr varScale="1">
        <p:scale>
          <a:sx n="87" d="100"/>
          <a:sy n="87"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4/20/24</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7626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1292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03973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3341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4/20/24</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0883465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5956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100868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9370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17852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4/20/24</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824664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4/20/24</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0126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4/20/24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28357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ishan-Kumar-Zalavadia/FDB_Quiz_Management_Syste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dirty="0"/>
          </a:p>
        </p:txBody>
      </p:sp>
      <p:sp>
        <p:nvSpPr>
          <p:cNvPr id="25" name="Rectangle 24">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8" name="Picture 7" descr="Magnifying glass and question mark">
            <a:extLst>
              <a:ext uri="{FF2B5EF4-FFF2-40B4-BE49-F238E27FC236}">
                <a16:creationId xmlns:a16="http://schemas.microsoft.com/office/drawing/2014/main" id="{1AD90F08-B89B-123D-CBF4-3D15D7B9F87B}"/>
              </a:ext>
            </a:extLst>
          </p:cNvPr>
          <p:cNvPicPr>
            <a:picLocks noChangeAspect="1"/>
          </p:cNvPicPr>
          <p:nvPr/>
        </p:nvPicPr>
        <p:blipFill rotWithShape="1">
          <a:blip r:embed="rId2"/>
          <a:srcRect l="31890" r="28302"/>
          <a:stretch/>
        </p:blipFill>
        <p:spPr>
          <a:xfrm>
            <a:off x="7338646" y="10"/>
            <a:ext cx="4853354" cy="6857990"/>
          </a:xfrm>
          <a:prstGeom prst="rect">
            <a:avLst/>
          </a:prstGeom>
        </p:spPr>
      </p:pic>
      <p:sp>
        <p:nvSpPr>
          <p:cNvPr id="27"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txBody>
          <a:bodyPr/>
          <a:lstStyle/>
          <a:p>
            <a:endParaRPr lang="en-US" dirty="0"/>
          </a:p>
        </p:txBody>
      </p:sp>
      <p:sp>
        <p:nvSpPr>
          <p:cNvPr id="2" name="Title 1">
            <a:extLst>
              <a:ext uri="{FF2B5EF4-FFF2-40B4-BE49-F238E27FC236}">
                <a16:creationId xmlns:a16="http://schemas.microsoft.com/office/drawing/2014/main" id="{9F6D5594-30E0-14CF-68C2-B6B3CB160A0B}"/>
              </a:ext>
            </a:extLst>
          </p:cNvPr>
          <p:cNvSpPr>
            <a:spLocks noGrp="1"/>
          </p:cNvSpPr>
          <p:nvPr>
            <p:ph type="ctrTitle"/>
          </p:nvPr>
        </p:nvSpPr>
        <p:spPr>
          <a:xfrm>
            <a:off x="-541944" y="1649290"/>
            <a:ext cx="7880590" cy="2379012"/>
          </a:xfrm>
        </p:spPr>
        <p:txBody>
          <a:bodyPr vert="horz" lIns="91440" tIns="45720" rIns="91440" bIns="45720" rtlCol="0" anchor="t">
            <a:normAutofit fontScale="90000"/>
          </a:bodyPr>
          <a:lstStyle/>
          <a:p>
            <a:r>
              <a:rPr lang="en-US" sz="5400" spc="200" dirty="0"/>
              <a:t>	</a:t>
            </a:r>
            <a:r>
              <a:rPr lang="en-US" sz="6600" spc="200" dirty="0"/>
              <a:t>Quiz </a:t>
            </a:r>
            <a:r>
              <a:rPr lang="en-US" sz="7300" spc="200" dirty="0"/>
              <a:t>management</a:t>
            </a:r>
            <a:br>
              <a:rPr lang="en-US" sz="6600" spc="200" dirty="0"/>
            </a:br>
            <a:r>
              <a:rPr lang="en-US" sz="6600" spc="200" dirty="0"/>
              <a:t>	system</a:t>
            </a:r>
            <a:endParaRPr lang="en-US" sz="5400" spc="200" dirty="0"/>
          </a:p>
        </p:txBody>
      </p:sp>
      <p:sp>
        <p:nvSpPr>
          <p:cNvPr id="29" name="Rectangle 28">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TextBox 6">
            <a:extLst>
              <a:ext uri="{FF2B5EF4-FFF2-40B4-BE49-F238E27FC236}">
                <a16:creationId xmlns:a16="http://schemas.microsoft.com/office/drawing/2014/main" id="{8DAF62D8-28D0-4885-0F2F-65DDBA67835B}"/>
              </a:ext>
            </a:extLst>
          </p:cNvPr>
          <p:cNvSpPr txBox="1"/>
          <p:nvPr/>
        </p:nvSpPr>
        <p:spPr>
          <a:xfrm>
            <a:off x="2666228" y="4028302"/>
            <a:ext cx="6015897" cy="359359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dirty="0"/>
          </a:p>
          <a:p>
            <a:pPr indent="-228600" defTabSz="914400">
              <a:lnSpc>
                <a:spcPct val="110000"/>
              </a:lnSpc>
              <a:spcBef>
                <a:spcPts val="700"/>
              </a:spcBef>
              <a:buClr>
                <a:schemeClr val="tx2"/>
              </a:buClr>
            </a:pPr>
            <a:r>
              <a:rPr lang="en-US" dirty="0"/>
              <a:t>Kishan Kumar Zalavadia</a:t>
            </a:r>
          </a:p>
          <a:p>
            <a:pPr indent="-228600" defTabSz="914400">
              <a:lnSpc>
                <a:spcPct val="110000"/>
              </a:lnSpc>
              <a:spcBef>
                <a:spcPts val="700"/>
              </a:spcBef>
              <a:buClr>
                <a:schemeClr val="tx2"/>
              </a:buClr>
            </a:pPr>
            <a:r>
              <a:rPr lang="en-US" dirty="0"/>
              <a:t>Uday Bhaskar Valapadasu</a:t>
            </a:r>
          </a:p>
          <a:p>
            <a:pPr indent="-228600" defTabSz="914400">
              <a:lnSpc>
                <a:spcPct val="110000"/>
              </a:lnSpc>
              <a:spcBef>
                <a:spcPts val="700"/>
              </a:spcBef>
              <a:buClr>
                <a:schemeClr val="tx2"/>
              </a:buClr>
            </a:pPr>
            <a:r>
              <a:rPr lang="en-US" dirty="0"/>
              <a:t>Saptagiri Naik Bhukya</a:t>
            </a:r>
          </a:p>
        </p:txBody>
      </p:sp>
      <p:graphicFrame>
        <p:nvGraphicFramePr>
          <p:cNvPr id="17" name="Table 16">
            <a:extLst>
              <a:ext uri="{FF2B5EF4-FFF2-40B4-BE49-F238E27FC236}">
                <a16:creationId xmlns:a16="http://schemas.microsoft.com/office/drawing/2014/main" id="{2CCCE409-C5C8-C50F-179A-8C2CB372B1BD}"/>
              </a:ext>
            </a:extLst>
          </p:cNvPr>
          <p:cNvGraphicFramePr>
            <a:graphicFrameLocks noGrp="1"/>
          </p:cNvGraphicFramePr>
          <p:nvPr>
            <p:extLst>
              <p:ext uri="{D42A27DB-BD31-4B8C-83A1-F6EECF244321}">
                <p14:modId xmlns:p14="http://schemas.microsoft.com/office/powerpoint/2010/main" val="3476608816"/>
              </p:ext>
            </p:extLst>
          </p:nvPr>
        </p:nvGraphicFramePr>
        <p:xfrm>
          <a:off x="1525613" y="4452271"/>
          <a:ext cx="1118801" cy="1154655"/>
        </p:xfrm>
        <a:graphic>
          <a:graphicData uri="http://schemas.openxmlformats.org/drawingml/2006/table">
            <a:tbl>
              <a:tblPr firstRow="1" firstCol="1" bandRow="1">
                <a:tableStyleId>{5C22544A-7EE6-4342-B048-85BDC9FD1C3A}</a:tableStyleId>
              </a:tblPr>
              <a:tblGrid>
                <a:gridCol w="1118801">
                  <a:extLst>
                    <a:ext uri="{9D8B030D-6E8A-4147-A177-3AD203B41FA5}">
                      <a16:colId xmlns:a16="http://schemas.microsoft.com/office/drawing/2014/main" val="160889410"/>
                    </a:ext>
                  </a:extLst>
                </a:gridCol>
              </a:tblGrid>
              <a:tr h="394565">
                <a:tc>
                  <a:txBody>
                    <a:bodyPr/>
                    <a:lstStyle/>
                    <a:p>
                      <a:pPr marL="0" marR="0">
                        <a:lnSpc>
                          <a:spcPct val="120000"/>
                        </a:lnSpc>
                        <a:spcBef>
                          <a:spcPts val="240"/>
                        </a:spcBef>
                        <a:spcAft>
                          <a:spcPts val="310"/>
                        </a:spcAft>
                      </a:pPr>
                      <a:r>
                        <a:rPr lang="en-US" sz="1600" kern="100" dirty="0">
                          <a:effectLst/>
                        </a:rPr>
                        <a:t>11685261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201905"/>
                  </a:ext>
                </a:extLst>
              </a:tr>
              <a:tr h="365525">
                <a:tc>
                  <a:txBody>
                    <a:bodyPr/>
                    <a:lstStyle/>
                    <a:p>
                      <a:pPr marL="0" marR="0">
                        <a:lnSpc>
                          <a:spcPct val="120000"/>
                        </a:lnSpc>
                        <a:spcBef>
                          <a:spcPts val="240"/>
                        </a:spcBef>
                        <a:spcAft>
                          <a:spcPts val="310"/>
                        </a:spcAft>
                      </a:pPr>
                      <a:r>
                        <a:rPr lang="en-US" sz="1600" kern="100" dirty="0">
                          <a:effectLst/>
                        </a:rPr>
                        <a:t>11696364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663516"/>
                  </a:ext>
                </a:extLst>
              </a:tr>
              <a:tr h="394565">
                <a:tc>
                  <a:txBody>
                    <a:bodyPr/>
                    <a:lstStyle/>
                    <a:p>
                      <a:pPr marL="0" marR="0">
                        <a:lnSpc>
                          <a:spcPct val="120000"/>
                        </a:lnSpc>
                        <a:spcBef>
                          <a:spcPts val="240"/>
                        </a:spcBef>
                        <a:spcAft>
                          <a:spcPts val="310"/>
                        </a:spcAft>
                      </a:pPr>
                      <a:r>
                        <a:rPr lang="en-US" sz="1600" kern="100" dirty="0">
                          <a:effectLst/>
                        </a:rPr>
                        <a:t>11699072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572218"/>
                  </a:ext>
                </a:extLst>
              </a:tr>
            </a:tbl>
          </a:graphicData>
        </a:graphic>
      </p:graphicFrame>
      <p:sp>
        <p:nvSpPr>
          <p:cNvPr id="20" name="TextBox 19">
            <a:extLst>
              <a:ext uri="{FF2B5EF4-FFF2-40B4-BE49-F238E27FC236}">
                <a16:creationId xmlns:a16="http://schemas.microsoft.com/office/drawing/2014/main" id="{61508994-528B-AE76-7EAF-269EBE27932E}"/>
              </a:ext>
            </a:extLst>
          </p:cNvPr>
          <p:cNvSpPr txBox="1"/>
          <p:nvPr/>
        </p:nvSpPr>
        <p:spPr>
          <a:xfrm>
            <a:off x="697766" y="1131418"/>
            <a:ext cx="6369908" cy="392159"/>
          </a:xfrm>
          <a:prstGeom prst="rect">
            <a:avLst/>
          </a:prstGeom>
          <a:noFill/>
        </p:spPr>
        <p:txBody>
          <a:bodyPr wrap="square">
            <a:spAutoFit/>
          </a:bodyPr>
          <a:lstStyle/>
          <a:p>
            <a:pPr marL="0" marR="0" algn="ctr">
              <a:lnSpc>
                <a:spcPct val="115000"/>
              </a:lnSpc>
              <a:spcBef>
                <a:spcPts val="0"/>
              </a:spcBef>
              <a:spcAft>
                <a:spcPts val="800"/>
              </a:spcAft>
            </a:pPr>
            <a:r>
              <a:rPr lang="en-US" sz="1800" b="1" kern="100" dirty="0">
                <a:effectLst/>
                <a:latin typeface="Century Gothic" panose="020B0502020202020204" pitchFamily="34" charset="0"/>
                <a:ea typeface="Aptos" panose="020B0004020202020204" pitchFamily="34" charset="0"/>
                <a:cs typeface="Times New Roman" panose="02020603050405020304" pitchFamily="18" charset="0"/>
              </a:rPr>
              <a:t>CSCE 5350: Fundamentals of Database System</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2749442-9C8E-1197-FCAB-6473D4C5E26B}"/>
              </a:ext>
            </a:extLst>
          </p:cNvPr>
          <p:cNvSpPr txBox="1"/>
          <p:nvPr/>
        </p:nvSpPr>
        <p:spPr>
          <a:xfrm>
            <a:off x="442912" y="3412949"/>
            <a:ext cx="4013599" cy="369332"/>
          </a:xfrm>
          <a:prstGeom prst="rect">
            <a:avLst/>
          </a:prstGeom>
          <a:noFill/>
        </p:spPr>
        <p:txBody>
          <a:bodyPr wrap="none" rtlCol="0">
            <a:spAutoFit/>
          </a:bodyPr>
          <a:lstStyle/>
          <a:p>
            <a:r>
              <a:rPr lang="en-US" b="1" dirty="0"/>
              <a:t>Instructor</a:t>
            </a:r>
            <a:r>
              <a:rPr lang="en-US" dirty="0"/>
              <a:t>: </a:t>
            </a:r>
            <a:r>
              <a:rPr lang="en-US" sz="1800" dirty="0">
                <a:effectLst/>
                <a:latin typeface="Century Gothic" panose="020B0502020202020204" pitchFamily="34" charset="0"/>
                <a:ea typeface="Aptos" panose="020B0004020202020204" pitchFamily="34" charset="0"/>
                <a:cs typeface="Times New Roman" panose="02020603050405020304" pitchFamily="18" charset="0"/>
              </a:rPr>
              <a:t>Dr. Nirosha Dinayadura</a:t>
            </a:r>
            <a:r>
              <a:rPr lang="en-US" dirty="0">
                <a:effectLst/>
              </a:rPr>
              <a:t> </a:t>
            </a:r>
            <a:endParaRPr lang="en-US" dirty="0"/>
          </a:p>
        </p:txBody>
      </p:sp>
      <p:sp>
        <p:nvSpPr>
          <p:cNvPr id="4" name="TextBox 3">
            <a:extLst>
              <a:ext uri="{FF2B5EF4-FFF2-40B4-BE49-F238E27FC236}">
                <a16:creationId xmlns:a16="http://schemas.microsoft.com/office/drawing/2014/main" id="{D53303C1-DF57-D2A5-B84D-4A453741DFA1}"/>
              </a:ext>
            </a:extLst>
          </p:cNvPr>
          <p:cNvSpPr txBox="1"/>
          <p:nvPr/>
        </p:nvSpPr>
        <p:spPr>
          <a:xfrm>
            <a:off x="1334431" y="4049939"/>
            <a:ext cx="1162882" cy="646331"/>
          </a:xfrm>
          <a:prstGeom prst="rect">
            <a:avLst/>
          </a:prstGeom>
          <a:noFill/>
        </p:spPr>
        <p:txBody>
          <a:bodyPr wrap="none" rtlCol="0">
            <a:spAutoFit/>
          </a:bodyPr>
          <a:lstStyle/>
          <a:p>
            <a:r>
              <a:rPr lang="en-US" b="1" dirty="0"/>
              <a:t>Team 13:</a:t>
            </a:r>
          </a:p>
          <a:p>
            <a:endParaRPr lang="en-US" dirty="0"/>
          </a:p>
        </p:txBody>
      </p:sp>
    </p:spTree>
    <p:extLst>
      <p:ext uri="{BB962C8B-B14F-4D97-AF65-F5344CB8AC3E}">
        <p14:creationId xmlns:p14="http://schemas.microsoft.com/office/powerpoint/2010/main" val="499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E8FA12A1-2220-A296-F895-34498E1EF404}"/>
              </a:ext>
            </a:extLst>
          </p:cNvPr>
          <p:cNvSpPr txBox="1"/>
          <p:nvPr/>
        </p:nvSpPr>
        <p:spPr>
          <a:xfrm>
            <a:off x="6286492" y="1304998"/>
            <a:ext cx="1986427" cy="369332"/>
          </a:xfrm>
          <a:prstGeom prst="rect">
            <a:avLst/>
          </a:prstGeom>
          <a:noFill/>
        </p:spPr>
        <p:txBody>
          <a:bodyPr wrap="square" rtlCol="0">
            <a:spAutoFit/>
          </a:bodyPr>
          <a:lstStyle/>
          <a:p>
            <a:r>
              <a:rPr lang="en-US" dirty="0"/>
              <a:t>Department Table</a:t>
            </a:r>
          </a:p>
        </p:txBody>
      </p:sp>
      <p:pic>
        <p:nvPicPr>
          <p:cNvPr id="14" name="Picture 13" descr="A black and white table with white text&#10;&#10;Description automatically generated">
            <a:extLst>
              <a:ext uri="{FF2B5EF4-FFF2-40B4-BE49-F238E27FC236}">
                <a16:creationId xmlns:a16="http://schemas.microsoft.com/office/drawing/2014/main" id="{8788B1E2-CACD-BAAA-2DE6-D9F1ACFD9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734192"/>
            <a:ext cx="4762500" cy="1358900"/>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CF1B9D09-8050-15DE-2DCA-792DE9E20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2" y="1738269"/>
            <a:ext cx="5003800" cy="889000"/>
          </a:xfrm>
          <a:prstGeom prst="rect">
            <a:avLst/>
          </a:prstGeom>
        </p:spPr>
      </p:pic>
      <p:sp>
        <p:nvSpPr>
          <p:cNvPr id="16" name="TextBox 15">
            <a:extLst>
              <a:ext uri="{FF2B5EF4-FFF2-40B4-BE49-F238E27FC236}">
                <a16:creationId xmlns:a16="http://schemas.microsoft.com/office/drawing/2014/main" id="{BBEC9E14-5721-F2CB-B8ED-9CDE9137733D}"/>
              </a:ext>
            </a:extLst>
          </p:cNvPr>
          <p:cNvSpPr txBox="1"/>
          <p:nvPr/>
        </p:nvSpPr>
        <p:spPr>
          <a:xfrm>
            <a:off x="761996" y="1304998"/>
            <a:ext cx="1986427" cy="369332"/>
          </a:xfrm>
          <a:prstGeom prst="rect">
            <a:avLst/>
          </a:prstGeom>
          <a:noFill/>
        </p:spPr>
        <p:txBody>
          <a:bodyPr wrap="square" rtlCol="0">
            <a:spAutoFit/>
          </a:bodyPr>
          <a:lstStyle/>
          <a:p>
            <a:r>
              <a:rPr lang="en-US" dirty="0"/>
              <a:t>Feedback Table</a:t>
            </a:r>
          </a:p>
        </p:txBody>
      </p:sp>
      <p:pic>
        <p:nvPicPr>
          <p:cNvPr id="17" name="Picture 16" descr="A black and white screen with white text&#10;&#10;Description automatically generated">
            <a:extLst>
              <a:ext uri="{FF2B5EF4-FFF2-40B4-BE49-F238E27FC236}">
                <a16:creationId xmlns:a16="http://schemas.microsoft.com/office/drawing/2014/main" id="{FAD96F5B-E028-5641-C299-3EC99213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6" y="3707759"/>
            <a:ext cx="4889500" cy="965200"/>
          </a:xfrm>
          <a:prstGeom prst="rect">
            <a:avLst/>
          </a:prstGeom>
        </p:spPr>
      </p:pic>
      <p:sp>
        <p:nvSpPr>
          <p:cNvPr id="18" name="TextBox 17">
            <a:extLst>
              <a:ext uri="{FF2B5EF4-FFF2-40B4-BE49-F238E27FC236}">
                <a16:creationId xmlns:a16="http://schemas.microsoft.com/office/drawing/2014/main" id="{FDD518F3-15F9-3566-19B8-9C6ABFDC30EA}"/>
              </a:ext>
            </a:extLst>
          </p:cNvPr>
          <p:cNvSpPr txBox="1"/>
          <p:nvPr/>
        </p:nvSpPr>
        <p:spPr>
          <a:xfrm>
            <a:off x="761995" y="3286535"/>
            <a:ext cx="1986427" cy="369332"/>
          </a:xfrm>
          <a:prstGeom prst="rect">
            <a:avLst/>
          </a:prstGeom>
          <a:noFill/>
        </p:spPr>
        <p:txBody>
          <a:bodyPr wrap="square" rtlCol="0">
            <a:spAutoFit/>
          </a:bodyPr>
          <a:lstStyle/>
          <a:p>
            <a:r>
              <a:rPr lang="en-US" dirty="0"/>
              <a:t>Course Table</a:t>
            </a:r>
          </a:p>
        </p:txBody>
      </p:sp>
      <p:pic>
        <p:nvPicPr>
          <p:cNvPr id="19" name="Picture 18" descr="A black and white screen with white text&#10;&#10;Description automatically generated">
            <a:extLst>
              <a:ext uri="{FF2B5EF4-FFF2-40B4-BE49-F238E27FC236}">
                <a16:creationId xmlns:a16="http://schemas.microsoft.com/office/drawing/2014/main" id="{8FAD71A6-8BE0-7AF6-5F60-7345E4D5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492" y="3182571"/>
            <a:ext cx="3530600" cy="850900"/>
          </a:xfrm>
          <a:prstGeom prst="rect">
            <a:avLst/>
          </a:prstGeom>
        </p:spPr>
      </p:pic>
      <p:sp>
        <p:nvSpPr>
          <p:cNvPr id="20" name="TextBox 19">
            <a:extLst>
              <a:ext uri="{FF2B5EF4-FFF2-40B4-BE49-F238E27FC236}">
                <a16:creationId xmlns:a16="http://schemas.microsoft.com/office/drawing/2014/main" id="{498A9A0A-6D43-672D-B4FE-D6237EB9966A}"/>
              </a:ext>
            </a:extLst>
          </p:cNvPr>
          <p:cNvSpPr txBox="1"/>
          <p:nvPr/>
        </p:nvSpPr>
        <p:spPr>
          <a:xfrm>
            <a:off x="6286491" y="2810065"/>
            <a:ext cx="1986427" cy="369332"/>
          </a:xfrm>
          <a:prstGeom prst="rect">
            <a:avLst/>
          </a:prstGeom>
          <a:noFill/>
        </p:spPr>
        <p:txBody>
          <a:bodyPr wrap="square" rtlCol="0">
            <a:spAutoFit/>
          </a:bodyPr>
          <a:lstStyle/>
          <a:p>
            <a:r>
              <a:rPr lang="en-US" dirty="0"/>
              <a:t>User Course Table</a:t>
            </a:r>
          </a:p>
        </p:txBody>
      </p:sp>
      <p:sp>
        <p:nvSpPr>
          <p:cNvPr id="21" name="TextBox 20">
            <a:extLst>
              <a:ext uri="{FF2B5EF4-FFF2-40B4-BE49-F238E27FC236}">
                <a16:creationId xmlns:a16="http://schemas.microsoft.com/office/drawing/2014/main" id="{F2E3BC33-C02D-5050-001C-DA164EAF5CAB}"/>
              </a:ext>
            </a:extLst>
          </p:cNvPr>
          <p:cNvSpPr txBox="1"/>
          <p:nvPr/>
        </p:nvSpPr>
        <p:spPr>
          <a:xfrm>
            <a:off x="6286490" y="4301185"/>
            <a:ext cx="3143260" cy="369332"/>
          </a:xfrm>
          <a:prstGeom prst="rect">
            <a:avLst/>
          </a:prstGeom>
          <a:noFill/>
        </p:spPr>
        <p:txBody>
          <a:bodyPr wrap="square" rtlCol="0">
            <a:spAutoFit/>
          </a:bodyPr>
          <a:lstStyle/>
          <a:p>
            <a:r>
              <a:rPr lang="en-US" dirty="0"/>
              <a:t>Department Course Table</a:t>
            </a:r>
          </a:p>
        </p:txBody>
      </p:sp>
      <p:pic>
        <p:nvPicPr>
          <p:cNvPr id="22" name="Picture 21" descr="A black and white screen with white text&#10;&#10;Description automatically generated">
            <a:extLst>
              <a:ext uri="{FF2B5EF4-FFF2-40B4-BE49-F238E27FC236}">
                <a16:creationId xmlns:a16="http://schemas.microsoft.com/office/drawing/2014/main" id="{D3CCCD9D-1CAC-D07A-2870-9C8044B47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489" y="4616818"/>
            <a:ext cx="3810000" cy="838200"/>
          </a:xfrm>
          <a:prstGeom prst="rect">
            <a:avLst/>
          </a:prstGeom>
        </p:spPr>
      </p:pic>
    </p:spTree>
    <p:extLst>
      <p:ext uri="{BB962C8B-B14F-4D97-AF65-F5344CB8AC3E}">
        <p14:creationId xmlns:p14="http://schemas.microsoft.com/office/powerpoint/2010/main" val="112790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Picture 14" descr="A screenshot of a computer&#10;&#10;Description automatically generated">
            <a:extLst>
              <a:ext uri="{FF2B5EF4-FFF2-40B4-BE49-F238E27FC236}">
                <a16:creationId xmlns:a16="http://schemas.microsoft.com/office/drawing/2014/main" id="{7136A3C7-297A-09A8-3B85-EE5314C97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503363"/>
            <a:ext cx="5499100" cy="2336800"/>
          </a:xfrm>
          <a:prstGeom prst="rect">
            <a:avLst/>
          </a:prstGeom>
        </p:spPr>
      </p:pic>
      <p:pic>
        <p:nvPicPr>
          <p:cNvPr id="16" name="Picture 15" descr="A screenshot of a black and white screen&#10;&#10;Description automatically generated">
            <a:extLst>
              <a:ext uri="{FF2B5EF4-FFF2-40B4-BE49-F238E27FC236}">
                <a16:creationId xmlns:a16="http://schemas.microsoft.com/office/drawing/2014/main" id="{21EEFF4A-0323-BB42-3D96-73C7D19C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6" y="4358110"/>
            <a:ext cx="4686300" cy="1524000"/>
          </a:xfrm>
          <a:prstGeom prst="rect">
            <a:avLst/>
          </a:prstGeom>
        </p:spPr>
      </p:pic>
      <p:pic>
        <p:nvPicPr>
          <p:cNvPr id="17" name="Picture 16" descr="A black and white screen with white text&#10;&#10;Description automatically generated">
            <a:extLst>
              <a:ext uri="{FF2B5EF4-FFF2-40B4-BE49-F238E27FC236}">
                <a16:creationId xmlns:a16="http://schemas.microsoft.com/office/drawing/2014/main" id="{DB4AA6BD-46D3-1ADA-FAD8-1A1E093A3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197" y="1524002"/>
            <a:ext cx="4838700" cy="1181100"/>
          </a:xfrm>
          <a:prstGeom prst="rect">
            <a:avLst/>
          </a:prstGeom>
        </p:spPr>
      </p:pic>
      <p:pic>
        <p:nvPicPr>
          <p:cNvPr id="18" name="Picture 17" descr="A black and white screen with white text&#10;&#10;Description automatically generated">
            <a:extLst>
              <a:ext uri="{FF2B5EF4-FFF2-40B4-BE49-F238E27FC236}">
                <a16:creationId xmlns:a16="http://schemas.microsoft.com/office/drawing/2014/main" id="{FB4EA886-FFF3-E70D-A984-8980E6DD0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197" y="3132750"/>
            <a:ext cx="4749800" cy="1193800"/>
          </a:xfrm>
          <a:prstGeom prst="rect">
            <a:avLst/>
          </a:prstGeom>
        </p:spPr>
      </p:pic>
      <p:pic>
        <p:nvPicPr>
          <p:cNvPr id="19" name="Picture 18" descr="A black and white screen with white text&#10;&#10;Description automatically generated">
            <a:extLst>
              <a:ext uri="{FF2B5EF4-FFF2-40B4-BE49-F238E27FC236}">
                <a16:creationId xmlns:a16="http://schemas.microsoft.com/office/drawing/2014/main" id="{195EB4D0-877D-70FB-100C-1E8762EF3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7197" y="4864098"/>
            <a:ext cx="4597400" cy="939800"/>
          </a:xfrm>
          <a:prstGeom prst="rect">
            <a:avLst/>
          </a:prstGeom>
        </p:spPr>
      </p:pic>
      <p:sp>
        <p:nvSpPr>
          <p:cNvPr id="20" name="TextBox 19">
            <a:extLst>
              <a:ext uri="{FF2B5EF4-FFF2-40B4-BE49-F238E27FC236}">
                <a16:creationId xmlns:a16="http://schemas.microsoft.com/office/drawing/2014/main" id="{07827FA2-693B-0268-B85C-421941A7BC16}"/>
              </a:ext>
            </a:extLst>
          </p:cNvPr>
          <p:cNvSpPr txBox="1"/>
          <p:nvPr/>
        </p:nvSpPr>
        <p:spPr>
          <a:xfrm>
            <a:off x="761996" y="1110042"/>
            <a:ext cx="1986427" cy="369332"/>
          </a:xfrm>
          <a:prstGeom prst="rect">
            <a:avLst/>
          </a:prstGeom>
          <a:noFill/>
        </p:spPr>
        <p:txBody>
          <a:bodyPr wrap="square" rtlCol="0">
            <a:spAutoFit/>
          </a:bodyPr>
          <a:lstStyle/>
          <a:p>
            <a:r>
              <a:rPr lang="en-US" dirty="0"/>
              <a:t>Quiz Table</a:t>
            </a:r>
          </a:p>
        </p:txBody>
      </p:sp>
      <p:sp>
        <p:nvSpPr>
          <p:cNvPr id="21" name="TextBox 20">
            <a:extLst>
              <a:ext uri="{FF2B5EF4-FFF2-40B4-BE49-F238E27FC236}">
                <a16:creationId xmlns:a16="http://schemas.microsoft.com/office/drawing/2014/main" id="{52B2DF4C-F1FA-CAE2-EAEA-43ECC5462D55}"/>
              </a:ext>
            </a:extLst>
          </p:cNvPr>
          <p:cNvSpPr txBox="1"/>
          <p:nvPr/>
        </p:nvSpPr>
        <p:spPr>
          <a:xfrm>
            <a:off x="6807197" y="1134031"/>
            <a:ext cx="2736853" cy="369332"/>
          </a:xfrm>
          <a:prstGeom prst="rect">
            <a:avLst/>
          </a:prstGeom>
          <a:noFill/>
        </p:spPr>
        <p:txBody>
          <a:bodyPr wrap="square" rtlCol="0">
            <a:spAutoFit/>
          </a:bodyPr>
          <a:lstStyle/>
          <a:p>
            <a:r>
              <a:rPr lang="en-US" dirty="0"/>
              <a:t>Quiz_Feedback Table</a:t>
            </a:r>
          </a:p>
        </p:txBody>
      </p:sp>
      <p:sp>
        <p:nvSpPr>
          <p:cNvPr id="22" name="TextBox 21">
            <a:extLst>
              <a:ext uri="{FF2B5EF4-FFF2-40B4-BE49-F238E27FC236}">
                <a16:creationId xmlns:a16="http://schemas.microsoft.com/office/drawing/2014/main" id="{D7DBA5BE-0A80-13D7-B807-6D20F180FBD9}"/>
              </a:ext>
            </a:extLst>
          </p:cNvPr>
          <p:cNvSpPr txBox="1"/>
          <p:nvPr/>
        </p:nvSpPr>
        <p:spPr>
          <a:xfrm>
            <a:off x="761995" y="4002759"/>
            <a:ext cx="1986427" cy="369332"/>
          </a:xfrm>
          <a:prstGeom prst="rect">
            <a:avLst/>
          </a:prstGeom>
          <a:noFill/>
        </p:spPr>
        <p:txBody>
          <a:bodyPr wrap="square" rtlCol="0">
            <a:spAutoFit/>
          </a:bodyPr>
          <a:lstStyle/>
          <a:p>
            <a:r>
              <a:rPr lang="en-US" dirty="0"/>
              <a:t>Question Table</a:t>
            </a:r>
          </a:p>
        </p:txBody>
      </p:sp>
      <p:sp>
        <p:nvSpPr>
          <p:cNvPr id="23" name="TextBox 22">
            <a:extLst>
              <a:ext uri="{FF2B5EF4-FFF2-40B4-BE49-F238E27FC236}">
                <a16:creationId xmlns:a16="http://schemas.microsoft.com/office/drawing/2014/main" id="{3498B72E-0BC4-BE55-992A-4788A3274FE5}"/>
              </a:ext>
            </a:extLst>
          </p:cNvPr>
          <p:cNvSpPr txBox="1"/>
          <p:nvPr/>
        </p:nvSpPr>
        <p:spPr>
          <a:xfrm>
            <a:off x="6807196" y="2772250"/>
            <a:ext cx="1986427" cy="369332"/>
          </a:xfrm>
          <a:prstGeom prst="rect">
            <a:avLst/>
          </a:prstGeom>
          <a:noFill/>
        </p:spPr>
        <p:txBody>
          <a:bodyPr wrap="square" rtlCol="0">
            <a:spAutoFit/>
          </a:bodyPr>
          <a:lstStyle/>
          <a:p>
            <a:r>
              <a:rPr lang="en-US" dirty="0"/>
              <a:t>Options Table</a:t>
            </a:r>
          </a:p>
        </p:txBody>
      </p:sp>
      <p:sp>
        <p:nvSpPr>
          <p:cNvPr id="24" name="TextBox 23">
            <a:extLst>
              <a:ext uri="{FF2B5EF4-FFF2-40B4-BE49-F238E27FC236}">
                <a16:creationId xmlns:a16="http://schemas.microsoft.com/office/drawing/2014/main" id="{EF996D58-E911-5B85-2DA2-BAB5FC96D56E}"/>
              </a:ext>
            </a:extLst>
          </p:cNvPr>
          <p:cNvSpPr txBox="1"/>
          <p:nvPr/>
        </p:nvSpPr>
        <p:spPr>
          <a:xfrm>
            <a:off x="6807196" y="4476594"/>
            <a:ext cx="1986427" cy="369332"/>
          </a:xfrm>
          <a:prstGeom prst="rect">
            <a:avLst/>
          </a:prstGeom>
          <a:noFill/>
        </p:spPr>
        <p:txBody>
          <a:bodyPr wrap="square" rtlCol="0">
            <a:spAutoFit/>
          </a:bodyPr>
          <a:lstStyle/>
          <a:p>
            <a:r>
              <a:rPr lang="en-US" dirty="0"/>
              <a:t>Media Table</a:t>
            </a:r>
          </a:p>
        </p:txBody>
      </p:sp>
    </p:spTree>
    <p:extLst>
      <p:ext uri="{BB962C8B-B14F-4D97-AF65-F5344CB8AC3E}">
        <p14:creationId xmlns:p14="http://schemas.microsoft.com/office/powerpoint/2010/main" val="142772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black and white table with white text&#10;&#10;Description automatically generated">
            <a:extLst>
              <a:ext uri="{FF2B5EF4-FFF2-40B4-BE49-F238E27FC236}">
                <a16:creationId xmlns:a16="http://schemas.microsoft.com/office/drawing/2014/main" id="{85676BEB-6CCA-BBB0-0109-56C646CE9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606550"/>
            <a:ext cx="4533900" cy="1701800"/>
          </a:xfrm>
          <a:prstGeom prst="rect">
            <a:avLst/>
          </a:prstGeom>
        </p:spPr>
      </p:pic>
      <p:sp>
        <p:nvSpPr>
          <p:cNvPr id="4" name="TextBox 3">
            <a:extLst>
              <a:ext uri="{FF2B5EF4-FFF2-40B4-BE49-F238E27FC236}">
                <a16:creationId xmlns:a16="http://schemas.microsoft.com/office/drawing/2014/main" id="{0337BABF-A457-9F93-260A-9579C1212B2A}"/>
              </a:ext>
            </a:extLst>
          </p:cNvPr>
          <p:cNvSpPr txBox="1"/>
          <p:nvPr/>
        </p:nvSpPr>
        <p:spPr>
          <a:xfrm>
            <a:off x="761995" y="1237217"/>
            <a:ext cx="1986427" cy="369332"/>
          </a:xfrm>
          <a:prstGeom prst="rect">
            <a:avLst/>
          </a:prstGeom>
          <a:noFill/>
        </p:spPr>
        <p:txBody>
          <a:bodyPr wrap="square" rtlCol="0">
            <a:spAutoFit/>
          </a:bodyPr>
          <a:lstStyle/>
          <a:p>
            <a:r>
              <a:rPr lang="en-US" dirty="0"/>
              <a:t>Attempts Table</a:t>
            </a:r>
          </a:p>
        </p:txBody>
      </p:sp>
      <p:pic>
        <p:nvPicPr>
          <p:cNvPr id="5" name="Picture 4" descr="A black and white screen with white text&#10;&#10;Description automatically generated">
            <a:extLst>
              <a:ext uri="{FF2B5EF4-FFF2-40B4-BE49-F238E27FC236}">
                <a16:creationId xmlns:a16="http://schemas.microsoft.com/office/drawing/2014/main" id="{A99082D8-4FBD-BAC7-C48C-5DD183514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0" y="1606549"/>
            <a:ext cx="3873500" cy="800100"/>
          </a:xfrm>
          <a:prstGeom prst="rect">
            <a:avLst/>
          </a:prstGeom>
        </p:spPr>
      </p:pic>
      <p:sp>
        <p:nvSpPr>
          <p:cNvPr id="7" name="TextBox 6">
            <a:extLst>
              <a:ext uri="{FF2B5EF4-FFF2-40B4-BE49-F238E27FC236}">
                <a16:creationId xmlns:a16="http://schemas.microsoft.com/office/drawing/2014/main" id="{1B01155C-E01B-AA89-0097-83106BF1B01F}"/>
              </a:ext>
            </a:extLst>
          </p:cNvPr>
          <p:cNvSpPr txBox="1"/>
          <p:nvPr/>
        </p:nvSpPr>
        <p:spPr>
          <a:xfrm>
            <a:off x="6332073" y="1237216"/>
            <a:ext cx="3183402" cy="369332"/>
          </a:xfrm>
          <a:prstGeom prst="rect">
            <a:avLst/>
          </a:prstGeom>
          <a:noFill/>
        </p:spPr>
        <p:txBody>
          <a:bodyPr wrap="square" rtlCol="0">
            <a:spAutoFit/>
          </a:bodyPr>
          <a:lstStyle/>
          <a:p>
            <a:r>
              <a:rPr lang="en-US" dirty="0"/>
              <a:t>Quiz_Attempt_Option Table</a:t>
            </a:r>
          </a:p>
        </p:txBody>
      </p:sp>
      <p:pic>
        <p:nvPicPr>
          <p:cNvPr id="9" name="Picture 8" descr="A black screen with white text&#10;&#10;Description automatically generated">
            <a:extLst>
              <a:ext uri="{FF2B5EF4-FFF2-40B4-BE49-F238E27FC236}">
                <a16:creationId xmlns:a16="http://schemas.microsoft.com/office/drawing/2014/main" id="{30418C4B-9FA1-5E41-A94E-E3C9D528D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5" y="3935835"/>
            <a:ext cx="4229100" cy="863600"/>
          </a:xfrm>
          <a:prstGeom prst="rect">
            <a:avLst/>
          </a:prstGeom>
        </p:spPr>
      </p:pic>
      <p:sp>
        <p:nvSpPr>
          <p:cNvPr id="11" name="TextBox 10">
            <a:extLst>
              <a:ext uri="{FF2B5EF4-FFF2-40B4-BE49-F238E27FC236}">
                <a16:creationId xmlns:a16="http://schemas.microsoft.com/office/drawing/2014/main" id="{D65EC432-EB5F-DAFA-2E89-C69CE8D58A27}"/>
              </a:ext>
            </a:extLst>
          </p:cNvPr>
          <p:cNvSpPr txBox="1"/>
          <p:nvPr/>
        </p:nvSpPr>
        <p:spPr>
          <a:xfrm>
            <a:off x="756203" y="3549651"/>
            <a:ext cx="3183402" cy="369332"/>
          </a:xfrm>
          <a:prstGeom prst="rect">
            <a:avLst/>
          </a:prstGeom>
          <a:noFill/>
        </p:spPr>
        <p:txBody>
          <a:bodyPr wrap="square" rtlCol="0">
            <a:spAutoFit/>
          </a:bodyPr>
          <a:lstStyle/>
          <a:p>
            <a:r>
              <a:rPr lang="en-US" dirty="0"/>
              <a:t>Result Table</a:t>
            </a:r>
          </a:p>
        </p:txBody>
      </p:sp>
      <p:pic>
        <p:nvPicPr>
          <p:cNvPr id="12" name="Picture 11" descr="A black and white screen with white text&#10;&#10;Description automatically generated">
            <a:extLst>
              <a:ext uri="{FF2B5EF4-FFF2-40B4-BE49-F238E27FC236}">
                <a16:creationId xmlns:a16="http://schemas.microsoft.com/office/drawing/2014/main" id="{1DDDAEEC-23A7-3F0D-EA21-CC7E2DBA0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073" y="3308350"/>
            <a:ext cx="4978400" cy="1511300"/>
          </a:xfrm>
          <a:prstGeom prst="rect">
            <a:avLst/>
          </a:prstGeom>
        </p:spPr>
      </p:pic>
      <p:sp>
        <p:nvSpPr>
          <p:cNvPr id="13" name="TextBox 12">
            <a:extLst>
              <a:ext uri="{FF2B5EF4-FFF2-40B4-BE49-F238E27FC236}">
                <a16:creationId xmlns:a16="http://schemas.microsoft.com/office/drawing/2014/main" id="{3304ACB6-D708-0827-246A-323B1FCE9CEB}"/>
              </a:ext>
            </a:extLst>
          </p:cNvPr>
          <p:cNvSpPr txBox="1"/>
          <p:nvPr/>
        </p:nvSpPr>
        <p:spPr>
          <a:xfrm>
            <a:off x="6332073" y="2875079"/>
            <a:ext cx="3183402" cy="369332"/>
          </a:xfrm>
          <a:prstGeom prst="rect">
            <a:avLst/>
          </a:prstGeom>
          <a:noFill/>
        </p:spPr>
        <p:txBody>
          <a:bodyPr wrap="square" rtlCol="0">
            <a:spAutoFit/>
          </a:bodyPr>
          <a:lstStyle/>
          <a:p>
            <a:r>
              <a:rPr lang="en-US" dirty="0"/>
              <a:t>Announcement Table</a:t>
            </a:r>
          </a:p>
        </p:txBody>
      </p:sp>
    </p:spTree>
    <p:extLst>
      <p:ext uri="{BB962C8B-B14F-4D97-AF65-F5344CB8AC3E}">
        <p14:creationId xmlns:p14="http://schemas.microsoft.com/office/powerpoint/2010/main" val="160090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DCD-B866-04AC-E5B7-E0E2DCD8A669}"/>
              </a:ext>
            </a:extLst>
          </p:cNvPr>
          <p:cNvSpPr>
            <a:spLocks noGrp="1"/>
          </p:cNvSpPr>
          <p:nvPr>
            <p:ph type="title"/>
          </p:nvPr>
        </p:nvSpPr>
        <p:spPr/>
        <p:txBody>
          <a:bodyPr>
            <a:normAutofit/>
          </a:bodyPr>
          <a:lstStyle/>
          <a:p>
            <a:r>
              <a:rPr lang="en-US" sz="5400" b="1" kern="100" dirty="0">
                <a:effectLst/>
                <a:latin typeface="Century Gothic" panose="020B0502020202020204" pitchFamily="34" charset="0"/>
                <a:ea typeface="Aptos" panose="020B0004020202020204" pitchFamily="34" charset="0"/>
                <a:cs typeface="Times New Roman" panose="02020603050405020304" pitchFamily="18" charset="0"/>
              </a:rPr>
              <a:t>Challenges:</a:t>
            </a:r>
            <a:endParaRPr lang="en-US" dirty="0"/>
          </a:p>
        </p:txBody>
      </p:sp>
      <p:sp>
        <p:nvSpPr>
          <p:cNvPr id="3" name="Content Placeholder 2">
            <a:extLst>
              <a:ext uri="{FF2B5EF4-FFF2-40B4-BE49-F238E27FC236}">
                <a16:creationId xmlns:a16="http://schemas.microsoft.com/office/drawing/2014/main" id="{C7BCA414-B5AE-88C8-8710-737290D9CDE9}"/>
              </a:ext>
            </a:extLst>
          </p:cNvPr>
          <p:cNvSpPr>
            <a:spLocks noGrp="1"/>
          </p:cNvSpPr>
          <p:nvPr>
            <p:ph idx="1"/>
          </p:nvPr>
        </p:nvSpPr>
        <p:spPr>
          <a:xfrm>
            <a:off x="1251678" y="1248229"/>
            <a:ext cx="10178322" cy="4631363"/>
          </a:xfrm>
        </p:spPr>
        <p:txBody>
          <a:bodyPr/>
          <a:lstStyle/>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One of the major challenges faced during the project is the infinite repetition of data during cardinalities.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For example, the user table has a one-to-one relationship with the profile table. Because we used spring boot, we can have a profile object in the user object and a user object in the profile object. In that case, the data gets trapped infinitely when reading the data from the database.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To overcome this challenge we have used a spring boot annotation ‘@JSONIgnore’ which ignores one of the objects to avoid an infinite loop.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endParaRPr lang="en-US" dirty="0"/>
          </a:p>
        </p:txBody>
      </p:sp>
      <p:sp>
        <p:nvSpPr>
          <p:cNvPr id="4" name="TextBox 3">
            <a:extLst>
              <a:ext uri="{FF2B5EF4-FFF2-40B4-BE49-F238E27FC236}">
                <a16:creationId xmlns:a16="http://schemas.microsoft.com/office/drawing/2014/main" id="{808D7C91-C18F-0F91-5042-17F9B876E598}"/>
              </a:ext>
            </a:extLst>
          </p:cNvPr>
          <p:cNvSpPr txBox="1"/>
          <p:nvPr/>
        </p:nvSpPr>
        <p:spPr>
          <a:xfrm>
            <a:off x="1251679" y="4336025"/>
            <a:ext cx="10650270" cy="2226763"/>
          </a:xfrm>
          <a:prstGeom prst="rect">
            <a:avLst/>
          </a:prstGeom>
          <a:noFill/>
        </p:spPr>
        <p:txBody>
          <a:bodyPr wrap="square" rtlCol="0">
            <a:spAutoFit/>
          </a:bodyPr>
          <a:lstStyle/>
          <a:p>
            <a:r>
              <a:rPr lang="en-US" sz="2400" b="1" dirty="0"/>
              <a:t>ROLES:</a:t>
            </a:r>
          </a:p>
          <a:p>
            <a:pPr indent="-228600" defTabSz="914400">
              <a:lnSpc>
                <a:spcPct val="110000"/>
              </a:lnSpc>
              <a:spcBef>
                <a:spcPts val="700"/>
              </a:spcBef>
              <a:buClr>
                <a:schemeClr val="tx2"/>
              </a:buClr>
            </a:pPr>
            <a:r>
              <a:rPr lang="en-US" dirty="0"/>
              <a:t>Kishan Kumar Zalavadia:    	Backend Controller, Backend Services, Backend Repositories, Backend 				Models/Entities,  API Testing, and Version Control</a:t>
            </a:r>
          </a:p>
          <a:p>
            <a:pPr indent="-228600" defTabSz="914400">
              <a:lnSpc>
                <a:spcPct val="110000"/>
              </a:lnSpc>
              <a:spcBef>
                <a:spcPts val="700"/>
              </a:spcBef>
              <a:buClr>
                <a:schemeClr val="tx2"/>
              </a:buClr>
            </a:pPr>
            <a:r>
              <a:rPr lang="en-US" dirty="0"/>
              <a:t>Uday Bhaskar Valapadasu:   	Frontend Components, Frontend entities, and Frontend Services</a:t>
            </a:r>
          </a:p>
          <a:p>
            <a:pPr indent="-228600" defTabSz="914400">
              <a:lnSpc>
                <a:spcPct val="110000"/>
              </a:lnSpc>
              <a:spcBef>
                <a:spcPts val="700"/>
              </a:spcBef>
              <a:buClr>
                <a:schemeClr val="tx2"/>
              </a:buClr>
            </a:pPr>
            <a:r>
              <a:rPr lang="en-US" dirty="0"/>
              <a:t>Saptagiri Naik Bhukya: 	Frontend Styling using SCSS</a:t>
            </a:r>
          </a:p>
          <a:p>
            <a:endParaRPr lang="en-US" dirty="0"/>
          </a:p>
        </p:txBody>
      </p:sp>
    </p:spTree>
    <p:extLst>
      <p:ext uri="{BB962C8B-B14F-4D97-AF65-F5344CB8AC3E}">
        <p14:creationId xmlns:p14="http://schemas.microsoft.com/office/powerpoint/2010/main" val="366946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D64E-FC5E-2E88-CFE9-628AF17C2FD4}"/>
              </a:ext>
            </a:extLst>
          </p:cNvPr>
          <p:cNvSpPr>
            <a:spLocks noGrp="1"/>
          </p:cNvSpPr>
          <p:nvPr>
            <p:ph type="title"/>
          </p:nvPr>
        </p:nvSpPr>
        <p:spPr>
          <a:xfrm>
            <a:off x="5506690" y="2678171"/>
            <a:ext cx="6335338" cy="1492132"/>
          </a:xfrm>
        </p:spPr>
        <p:txBody>
          <a:bodyPr>
            <a:normAutofit/>
          </a:bodyPr>
          <a:lstStyle/>
          <a:p>
            <a:r>
              <a:rPr lang="en-US" dirty="0"/>
              <a:t>Application walkthrough</a:t>
            </a:r>
          </a:p>
        </p:txBody>
      </p:sp>
      <p:pic>
        <p:nvPicPr>
          <p:cNvPr id="5" name="Picture 4" descr="Computer script on a screen">
            <a:extLst>
              <a:ext uri="{FF2B5EF4-FFF2-40B4-BE49-F238E27FC236}">
                <a16:creationId xmlns:a16="http://schemas.microsoft.com/office/drawing/2014/main" id="{035FFF84-355D-86F8-4C60-FE14D2A2F462}"/>
              </a:ext>
            </a:extLst>
          </p:cNvPr>
          <p:cNvPicPr>
            <a:picLocks noChangeAspect="1"/>
          </p:cNvPicPr>
          <p:nvPr/>
        </p:nvPicPr>
        <p:blipFill rotWithShape="1">
          <a:blip r:embed="rId2"/>
          <a:srcRect l="10043" r="49816"/>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3837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7B7BFF-B9E4-6287-4016-1BE55A3F2814}"/>
              </a:ext>
            </a:extLst>
          </p:cNvPr>
          <p:cNvSpPr>
            <a:spLocks noGrp="1"/>
          </p:cNvSpPr>
          <p:nvPr>
            <p:ph type="title"/>
          </p:nvPr>
        </p:nvSpPr>
        <p:spPr>
          <a:xfrm>
            <a:off x="1251678" y="949642"/>
            <a:ext cx="4882422" cy="1492132"/>
          </a:xfrm>
        </p:spPr>
        <p:txBody>
          <a:bodyPr vert="horz" lIns="91440" tIns="45720" rIns="91440" bIns="45720" rtlCol="0" anchor="t">
            <a:normAutofit/>
          </a:bodyPr>
          <a:lstStyle/>
          <a:p>
            <a:r>
              <a:rPr lang="en-US" dirty="0"/>
              <a:t>Registration page</a:t>
            </a:r>
          </a:p>
        </p:txBody>
      </p:sp>
      <p:sp>
        <p:nvSpPr>
          <p:cNvPr id="38" name="Rectangle 37">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TextBox 15">
            <a:extLst>
              <a:ext uri="{FF2B5EF4-FFF2-40B4-BE49-F238E27FC236}">
                <a16:creationId xmlns:a16="http://schemas.microsoft.com/office/drawing/2014/main" id="{1E64C7AC-FFF3-09C8-1A13-B6968718AC80}"/>
              </a:ext>
            </a:extLst>
          </p:cNvPr>
          <p:cNvSpPr txBox="1"/>
          <p:nvPr/>
        </p:nvSpPr>
        <p:spPr>
          <a:xfrm>
            <a:off x="1251678" y="2667000"/>
            <a:ext cx="4964065" cy="3212592"/>
          </a:xfrm>
          <a:prstGeom prst="rect">
            <a:avLst/>
          </a:prstGeom>
        </p:spPr>
        <p:txBody>
          <a:bodyPr vert="horz" lIns="91440" tIns="45720" rIns="91440" bIns="45720" rtlCol="0">
            <a:normAutofit/>
          </a:bodyPr>
          <a:lstStyle/>
          <a:p>
            <a:pPr marL="342900" marR="0" lvl="0" indent="-228600" defTabSz="914400">
              <a:lnSpc>
                <a:spcPct val="110000"/>
              </a:lnSpc>
              <a:spcBef>
                <a:spcPts val="700"/>
              </a:spcBef>
              <a:spcAft>
                <a:spcPts val="0"/>
              </a:spcAft>
              <a:buClr>
                <a:schemeClr val="tx2"/>
              </a:buClr>
              <a:buFont typeface="Symbol" pitchFamily="2" charset="2"/>
              <a:buChar char=""/>
            </a:pPr>
            <a:r>
              <a:rPr lang="en-US" dirty="0">
                <a:solidFill>
                  <a:schemeClr val="tx1">
                    <a:lumMod val="85000"/>
                    <a:lumOff val="15000"/>
                  </a:schemeClr>
                </a:solidFill>
                <a:effectLst/>
              </a:rPr>
              <a:t>Users can register as different roles and select the department he/she is in.</a:t>
            </a:r>
          </a:p>
          <a:p>
            <a:pPr marL="342900" marR="0" lvl="0" indent="-228600" defTabSz="914400">
              <a:lnSpc>
                <a:spcPct val="110000"/>
              </a:lnSpc>
              <a:spcBef>
                <a:spcPts val="700"/>
              </a:spcBef>
              <a:spcAft>
                <a:spcPts val="800"/>
              </a:spcAft>
              <a:buClr>
                <a:schemeClr val="tx2"/>
              </a:buClr>
              <a:buFont typeface="Symbol" pitchFamily="2" charset="2"/>
              <a:buChar char=""/>
            </a:pPr>
            <a:r>
              <a:rPr lang="en-US" dirty="0">
                <a:solidFill>
                  <a:schemeClr val="tx1">
                    <a:lumMod val="85000"/>
                    <a:lumOff val="15000"/>
                  </a:schemeClr>
                </a:solidFill>
                <a:effectLst/>
              </a:rPr>
              <a:t>Used is required to fill in all the details, and once registration is successful “Registration Successful” message will be shown in green color.</a:t>
            </a:r>
          </a:p>
        </p:txBody>
      </p:sp>
      <p:sp>
        <p:nvSpPr>
          <p:cNvPr id="40"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33" name="Graphic 32" descr="Flowchart">
            <a:extLst>
              <a:ext uri="{FF2B5EF4-FFF2-40B4-BE49-F238E27FC236}">
                <a16:creationId xmlns:a16="http://schemas.microsoft.com/office/drawing/2014/main" id="{E31B38EC-E8B7-F8DE-AA87-E2E64BA1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399501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317E-5E17-A6E3-D43C-C8A80FB416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137A16-8758-8A61-7097-E6900BAB7248}"/>
              </a:ext>
            </a:extLst>
          </p:cNvPr>
          <p:cNvSpPr>
            <a:spLocks noGrp="1"/>
          </p:cNvSpPr>
          <p:nvPr>
            <p:ph idx="1"/>
          </p:nvPr>
        </p:nvSpPr>
        <p:spPr/>
        <p:txBody>
          <a:bodyPr/>
          <a:lstStyle/>
          <a:p>
            <a:endParaRPr lang="en-US" dirty="0"/>
          </a:p>
        </p:txBody>
      </p:sp>
      <p:pic>
        <p:nvPicPr>
          <p:cNvPr id="4" name="Picture 3" descr="A screenshot of a registration form&#10;&#10;Description automatically generated">
            <a:extLst>
              <a:ext uri="{FF2B5EF4-FFF2-40B4-BE49-F238E27FC236}">
                <a16:creationId xmlns:a16="http://schemas.microsoft.com/office/drawing/2014/main" id="{5C7518DD-18E7-4844-CE9D-0FEE3A9D1C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347820" cy="6858000"/>
          </a:xfrm>
          <a:prstGeom prst="rect">
            <a:avLst/>
          </a:prstGeom>
        </p:spPr>
      </p:pic>
    </p:spTree>
    <p:extLst>
      <p:ext uri="{BB962C8B-B14F-4D97-AF65-F5344CB8AC3E}">
        <p14:creationId xmlns:p14="http://schemas.microsoft.com/office/powerpoint/2010/main" val="261823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3AD-63FD-40A8-93D7-BAF90A955D9A}"/>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69D50D30-8839-DDD3-5EBA-B8279CC908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303389" cy="6858000"/>
          </a:xfrm>
          <a:prstGeom prst="rect">
            <a:avLst/>
          </a:prstGeom>
        </p:spPr>
      </p:pic>
    </p:spTree>
    <p:extLst>
      <p:ext uri="{BB962C8B-B14F-4D97-AF65-F5344CB8AC3E}">
        <p14:creationId xmlns:p14="http://schemas.microsoft.com/office/powerpoint/2010/main" val="384966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2AD3-0D56-4A07-645D-AE47C80641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42BB10-1630-EE34-E5EA-AD817AA9D9E3}"/>
              </a:ext>
            </a:extLst>
          </p:cNvPr>
          <p:cNvSpPr>
            <a:spLocks noGrp="1"/>
          </p:cNvSpPr>
          <p:nvPr>
            <p:ph idx="1"/>
          </p:nvPr>
        </p:nvSpPr>
        <p:spPr/>
        <p:txBody>
          <a:bodyPr/>
          <a:lstStyle/>
          <a:p>
            <a:endParaRPr lang="en-US" dirty="0"/>
          </a:p>
        </p:txBody>
      </p:sp>
      <p:pic>
        <p:nvPicPr>
          <p:cNvPr id="4" name="Picture 3" descr="A screenshot of a registration form&#10;&#10;Description automatically generated">
            <a:extLst>
              <a:ext uri="{FF2B5EF4-FFF2-40B4-BE49-F238E27FC236}">
                <a16:creationId xmlns:a16="http://schemas.microsoft.com/office/drawing/2014/main" id="{2A9423F1-0C41-F8B9-0255-E25A14EB1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041"/>
            <a:ext cx="12395088" cy="6904041"/>
          </a:xfrm>
          <a:prstGeom prst="rect">
            <a:avLst/>
          </a:prstGeom>
        </p:spPr>
      </p:pic>
    </p:spTree>
    <p:extLst>
      <p:ext uri="{BB962C8B-B14F-4D97-AF65-F5344CB8AC3E}">
        <p14:creationId xmlns:p14="http://schemas.microsoft.com/office/powerpoint/2010/main" val="115877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68BE26-09C7-B10E-17FD-E9DE59F4ADF3}"/>
              </a:ext>
            </a:extLst>
          </p:cNvPr>
          <p:cNvSpPr>
            <a:spLocks noGrp="1"/>
          </p:cNvSpPr>
          <p:nvPr>
            <p:ph type="title"/>
          </p:nvPr>
        </p:nvSpPr>
        <p:spPr>
          <a:xfrm>
            <a:off x="1251678" y="949642"/>
            <a:ext cx="4882422" cy="1492132"/>
          </a:xfrm>
        </p:spPr>
        <p:txBody>
          <a:bodyPr>
            <a:normAutofit/>
          </a:bodyPr>
          <a:lstStyle/>
          <a:p>
            <a:r>
              <a:rPr lang="en-US" dirty="0"/>
              <a:t>Login page</a:t>
            </a:r>
          </a:p>
        </p:txBody>
      </p:sp>
      <p:sp>
        <p:nvSpPr>
          <p:cNvPr id="32" name="Rectangle 3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234C881-341F-12BF-5AEC-884199EE58E9}"/>
              </a:ext>
            </a:extLst>
          </p:cNvPr>
          <p:cNvSpPr>
            <a:spLocks noGrp="1"/>
          </p:cNvSpPr>
          <p:nvPr>
            <p:ph idx="1"/>
          </p:nvPr>
        </p:nvSpPr>
        <p:spPr>
          <a:xfrm>
            <a:off x="1251678" y="2667000"/>
            <a:ext cx="4964065" cy="3212592"/>
          </a:xfrm>
        </p:spPr>
        <p:txBody>
          <a:bodyPr>
            <a:normAutofit/>
          </a:bodyPr>
          <a:lstStyle/>
          <a:p>
            <a:pPr marL="0" indent="0">
              <a:buNone/>
            </a:pPr>
            <a:r>
              <a:rPr lang="en-US" kern="100" dirty="0">
                <a:solidFill>
                  <a:schemeClr val="tx1">
                    <a:lumMod val="85000"/>
                    <a:lumOff val="15000"/>
                  </a:schemeClr>
                </a:solidFill>
                <a:effectLst/>
                <a:latin typeface="Century Gothic" panose="020B0502020202020204" pitchFamily="34" charset="0"/>
                <a:ea typeface="Aptos" panose="020B0004020202020204" pitchFamily="34" charset="0"/>
                <a:cs typeface="Times New Roman" panose="02020603050405020304" pitchFamily="18" charset="0"/>
              </a:rPr>
              <a:t>Once the user has successfully registered, he can log in using the email and password that he used while registering.</a:t>
            </a:r>
            <a:endParaRPr lang="en-US"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lumMod val="85000"/>
                  <a:lumOff val="15000"/>
                </a:schemeClr>
              </a:solidFill>
            </a:endParaRPr>
          </a:p>
        </p:txBody>
      </p:sp>
      <p:sp>
        <p:nvSpPr>
          <p:cNvPr id="3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4" name="Picture 3" descr="A screenshot of a login form&#10;&#10;Description automatically generated">
            <a:extLst>
              <a:ext uri="{FF2B5EF4-FFF2-40B4-BE49-F238E27FC236}">
                <a16:creationId xmlns:a16="http://schemas.microsoft.com/office/drawing/2014/main" id="{506CA371-F76E-2E04-5A20-108D7AFD42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45" t="7618" r="16004" b="14266"/>
          <a:stretch/>
        </p:blipFill>
        <p:spPr>
          <a:xfrm>
            <a:off x="7642634" y="1619392"/>
            <a:ext cx="2730587" cy="3217333"/>
          </a:xfrm>
          <a:prstGeom prst="rect">
            <a:avLst/>
          </a:prstGeom>
        </p:spPr>
      </p:pic>
    </p:spTree>
    <p:extLst>
      <p:ext uri="{BB962C8B-B14F-4D97-AF65-F5344CB8AC3E}">
        <p14:creationId xmlns:p14="http://schemas.microsoft.com/office/powerpoint/2010/main" val="7926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342F6B-931E-8D03-7BA6-08ECD733E445}"/>
              </a:ext>
            </a:extLst>
          </p:cNvPr>
          <p:cNvSpPr>
            <a:spLocks noGrp="1"/>
          </p:cNvSpPr>
          <p:nvPr>
            <p:ph type="title"/>
          </p:nvPr>
        </p:nvSpPr>
        <p:spPr>
          <a:xfrm>
            <a:off x="765051" y="382385"/>
            <a:ext cx="6015897" cy="1492132"/>
          </a:xfrm>
        </p:spPr>
        <p:txBody>
          <a:bodyPr>
            <a:normAutofit/>
          </a:bodyPr>
          <a:lstStyle/>
          <a:p>
            <a:r>
              <a:rPr lang="en-US" dirty="0"/>
              <a:t>index</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9836386-F7E2-DD71-50D9-D420B6FFDEA9}"/>
              </a:ext>
            </a:extLst>
          </p:cNvPr>
          <p:cNvSpPr>
            <a:spLocks noGrp="1"/>
          </p:cNvSpPr>
          <p:nvPr>
            <p:ph idx="1"/>
          </p:nvPr>
        </p:nvSpPr>
        <p:spPr>
          <a:xfrm>
            <a:off x="765051" y="1262743"/>
            <a:ext cx="6015897" cy="4616849"/>
          </a:xfrm>
        </p:spPr>
        <p:txBody>
          <a:bodyPr>
            <a:normAutofit/>
          </a:bodyPr>
          <a:lstStyle/>
          <a:p>
            <a:r>
              <a:rPr lang="en-US" dirty="0"/>
              <a:t>Objective </a:t>
            </a:r>
          </a:p>
          <a:p>
            <a:r>
              <a:rPr lang="en-US" dirty="0"/>
              <a:t>Introduction</a:t>
            </a:r>
          </a:p>
          <a:p>
            <a:r>
              <a:rPr lang="en-US" dirty="0"/>
              <a:t>App Entities</a:t>
            </a:r>
          </a:p>
          <a:p>
            <a:r>
              <a:rPr lang="en-US" dirty="0"/>
              <a:t>ER Diagram</a:t>
            </a:r>
          </a:p>
          <a:p>
            <a:r>
              <a:rPr lang="en-US" dirty="0"/>
              <a:t>Technologies Used</a:t>
            </a:r>
          </a:p>
          <a:p>
            <a:r>
              <a:rPr lang="en-US" dirty="0"/>
              <a:t>Database Schemes</a:t>
            </a:r>
          </a:p>
          <a:p>
            <a:r>
              <a:rPr lang="en-US" dirty="0"/>
              <a:t>Challenges</a:t>
            </a:r>
          </a:p>
          <a:p>
            <a:r>
              <a:rPr lang="en-US" dirty="0"/>
              <a:t>Application Walkthrough</a:t>
            </a:r>
          </a:p>
          <a:p>
            <a:r>
              <a:rPr lang="en-US" dirty="0"/>
              <a:t>Conclusion</a:t>
            </a:r>
          </a:p>
          <a:p>
            <a:endParaRPr lang="en-US" dirty="0"/>
          </a:p>
        </p:txBody>
      </p:sp>
      <p:pic>
        <p:nvPicPr>
          <p:cNvPr id="5" name="Picture 4" descr="White arrows painted on the asphalt">
            <a:extLst>
              <a:ext uri="{FF2B5EF4-FFF2-40B4-BE49-F238E27FC236}">
                <a16:creationId xmlns:a16="http://schemas.microsoft.com/office/drawing/2014/main" id="{19BAEDD9-AC69-C5FD-4417-2A7BE9A2EBA9}"/>
              </a:ext>
            </a:extLst>
          </p:cNvPr>
          <p:cNvPicPr>
            <a:picLocks noChangeAspect="1"/>
          </p:cNvPicPr>
          <p:nvPr/>
        </p:nvPicPr>
        <p:blipFill rotWithShape="1">
          <a:blip r:embed="rId2"/>
          <a:srcRect l="26286" r="27323"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
        <p:nvSpPr>
          <p:cNvPr id="4" name="TextBox 3">
            <a:extLst>
              <a:ext uri="{FF2B5EF4-FFF2-40B4-BE49-F238E27FC236}">
                <a16:creationId xmlns:a16="http://schemas.microsoft.com/office/drawing/2014/main" id="{7E16E729-6BCF-FC29-0303-935C1638DCFB}"/>
              </a:ext>
            </a:extLst>
          </p:cNvPr>
          <p:cNvSpPr txBox="1"/>
          <p:nvPr/>
        </p:nvSpPr>
        <p:spPr>
          <a:xfrm>
            <a:off x="283464" y="5556426"/>
            <a:ext cx="7367466" cy="646331"/>
          </a:xfrm>
          <a:prstGeom prst="rect">
            <a:avLst/>
          </a:prstGeom>
          <a:noFill/>
        </p:spPr>
        <p:txBody>
          <a:bodyPr wrap="none" rtlCol="0">
            <a:spAutoFit/>
          </a:bodyPr>
          <a:lstStyle/>
          <a:p>
            <a:r>
              <a:rPr lang="en-US" b="1" dirty="0"/>
              <a:t>Project GitHub Link:</a:t>
            </a:r>
          </a:p>
          <a:p>
            <a:r>
              <a:rPr lang="en-US" dirty="0">
                <a:hlinkClick r:id="rId3"/>
              </a:rPr>
              <a:t>https://</a:t>
            </a:r>
            <a:r>
              <a:rPr lang="en-US" dirty="0" err="1">
                <a:hlinkClick r:id="rId3"/>
              </a:rPr>
              <a:t>github.com</a:t>
            </a:r>
            <a:r>
              <a:rPr lang="en-US" dirty="0">
                <a:hlinkClick r:id="rId3"/>
              </a:rPr>
              <a:t>/Kishan-Kumar-Zalavadia/</a:t>
            </a:r>
            <a:r>
              <a:rPr lang="en-US" dirty="0" err="1">
                <a:hlinkClick r:id="rId3"/>
              </a:rPr>
              <a:t>FDB_Quiz_Management_System</a:t>
            </a:r>
            <a:endParaRPr lang="en-US" dirty="0"/>
          </a:p>
        </p:txBody>
      </p:sp>
    </p:spTree>
    <p:extLst>
      <p:ext uri="{BB962C8B-B14F-4D97-AF65-F5344CB8AC3E}">
        <p14:creationId xmlns:p14="http://schemas.microsoft.com/office/powerpoint/2010/main" val="1562626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sp>
        <p:nvSpPr>
          <p:cNvPr id="18" name="Rectangle 17">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useBgFill="1">
        <p:nvSpPr>
          <p:cNvPr id="15" name="Rectangle 1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Shape 16">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86CEC8-5C18-6F19-2C45-15439C0F42C7}"/>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a:solidFill>
                  <a:srgbClr val="2A1A00"/>
                </a:solidFill>
              </a:rPr>
              <a:t>Home page	</a:t>
            </a:r>
          </a:p>
        </p:txBody>
      </p:sp>
      <p:sp>
        <p:nvSpPr>
          <p:cNvPr id="6" name="TextBox 5">
            <a:extLst>
              <a:ext uri="{FF2B5EF4-FFF2-40B4-BE49-F238E27FC236}">
                <a16:creationId xmlns:a16="http://schemas.microsoft.com/office/drawing/2014/main" id="{537515A1-50B5-01CC-DFB9-CBB2A78FEC5A}"/>
              </a:ext>
            </a:extLst>
          </p:cNvPr>
          <p:cNvSpPr txBox="1"/>
          <p:nvPr/>
        </p:nvSpPr>
        <p:spPr>
          <a:xfrm>
            <a:off x="1078524" y="5979196"/>
            <a:ext cx="10318416" cy="396483"/>
          </a:xfrm>
          <a:prstGeom prst="rect">
            <a:avLst/>
          </a:prstGeom>
        </p:spPr>
        <p:txBody>
          <a:bodyPr vert="horz" lIns="91440" tIns="45720" rIns="91440" bIns="45720" rtlCol="0" anchor="t">
            <a:normAutofit/>
          </a:bodyPr>
          <a:lstStyle/>
          <a:p>
            <a:pPr marR="0" lvl="0" algn="ctr" defTabSz="914400">
              <a:spcBef>
                <a:spcPts val="700"/>
              </a:spcBef>
              <a:spcAft>
                <a:spcPts val="800"/>
              </a:spcAft>
              <a:buClr>
                <a:schemeClr val="tx2"/>
              </a:buClr>
            </a:pPr>
            <a:r>
              <a:rPr lang="en-US" sz="1200" b="1" cap="all" spc="400" dirty="0">
                <a:solidFill>
                  <a:srgbClr val="FFFFFF"/>
                </a:solidFill>
                <a:effectLst/>
              </a:rPr>
              <a:t>On the home page user can see his username in the top-left corner.</a:t>
            </a:r>
          </a:p>
        </p:txBody>
      </p:sp>
      <p:pic>
        <p:nvPicPr>
          <p:cNvPr id="4" name="Content Placeholder 3" descr="A screenshot of a quiz&#10;&#10;Description automatically generated">
            <a:extLst>
              <a:ext uri="{FF2B5EF4-FFF2-40B4-BE49-F238E27FC236}">
                <a16:creationId xmlns:a16="http://schemas.microsoft.com/office/drawing/2014/main" id="{F00F6E2A-F1CF-E02F-5E46-BC656B1BBC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7075" y="85557"/>
            <a:ext cx="8649925" cy="4865582"/>
          </a:xfrm>
          <a:prstGeom prst="rect">
            <a:avLst/>
          </a:prstGeom>
        </p:spPr>
      </p:pic>
    </p:spTree>
    <p:extLst>
      <p:ext uri="{BB962C8B-B14F-4D97-AF65-F5344CB8AC3E}">
        <p14:creationId xmlns:p14="http://schemas.microsoft.com/office/powerpoint/2010/main" val="10341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B21F-CFB9-D0A4-4333-03D915DBB0E1}"/>
              </a:ext>
            </a:extLst>
          </p:cNvPr>
          <p:cNvSpPr>
            <a:spLocks noGrp="1"/>
          </p:cNvSpPr>
          <p:nvPr>
            <p:ph type="title"/>
          </p:nvPr>
        </p:nvSpPr>
        <p:spPr/>
        <p:txBody>
          <a:bodyPr/>
          <a:lstStyle/>
          <a:p>
            <a:r>
              <a:rPr lang="en-US" dirty="0"/>
              <a:t>Profile page	</a:t>
            </a:r>
          </a:p>
        </p:txBody>
      </p:sp>
      <p:sp>
        <p:nvSpPr>
          <p:cNvPr id="3" name="Content Placeholder 2">
            <a:extLst>
              <a:ext uri="{FF2B5EF4-FFF2-40B4-BE49-F238E27FC236}">
                <a16:creationId xmlns:a16="http://schemas.microsoft.com/office/drawing/2014/main" id="{780D8247-CFE0-557F-FFB5-728D27CF0A1D}"/>
              </a:ext>
            </a:extLst>
          </p:cNvPr>
          <p:cNvSpPr>
            <a:spLocks noGrp="1"/>
          </p:cNvSpPr>
          <p:nvPr>
            <p:ph idx="1"/>
          </p:nvPr>
        </p:nvSpPr>
        <p:spPr>
          <a:xfrm>
            <a:off x="1251678" y="1389893"/>
            <a:ext cx="10178322" cy="3593591"/>
          </a:xfrm>
        </p:spPr>
        <p:txBody>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Users can edit or update their profile at any time.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4" name="Picture 3" descr="A screenshot of a computer&#10;&#10;Description automatically generated">
            <a:extLst>
              <a:ext uri="{FF2B5EF4-FFF2-40B4-BE49-F238E27FC236}">
                <a16:creationId xmlns:a16="http://schemas.microsoft.com/office/drawing/2014/main" id="{53FB6549-AA14-DB4E-728C-F46AA98BAA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9008" b="6234"/>
          <a:stretch/>
        </p:blipFill>
        <p:spPr>
          <a:xfrm>
            <a:off x="1251678" y="1874517"/>
            <a:ext cx="6253843" cy="4601098"/>
          </a:xfrm>
          <a:prstGeom prst="rect">
            <a:avLst/>
          </a:prstGeom>
          <a:ln>
            <a:solidFill>
              <a:schemeClr val="accent1"/>
            </a:solidFill>
          </a:ln>
        </p:spPr>
      </p:pic>
      <p:pic>
        <p:nvPicPr>
          <p:cNvPr id="5" name="Picture 4" descr="A screenshot of a quizzes&#10;&#10;Description automatically generated">
            <a:extLst>
              <a:ext uri="{FF2B5EF4-FFF2-40B4-BE49-F238E27FC236}">
                <a16:creationId xmlns:a16="http://schemas.microsoft.com/office/drawing/2014/main" id="{B96AA6FA-454C-2D3A-293A-49445DF086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3394" y="1874517"/>
            <a:ext cx="3805740" cy="4226805"/>
          </a:xfrm>
          <a:prstGeom prst="rect">
            <a:avLst/>
          </a:prstGeom>
          <a:ln>
            <a:solidFill>
              <a:schemeClr val="accent1"/>
            </a:solidFill>
          </a:ln>
        </p:spPr>
      </p:pic>
    </p:spTree>
    <p:extLst>
      <p:ext uri="{BB962C8B-B14F-4D97-AF65-F5344CB8AC3E}">
        <p14:creationId xmlns:p14="http://schemas.microsoft.com/office/powerpoint/2010/main" val="233955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dirty="0"/>
          </a:p>
        </p:txBody>
      </p:sp>
      <p:sp>
        <p:nvSpPr>
          <p:cNvPr id="2" name="Title 1">
            <a:extLst>
              <a:ext uri="{FF2B5EF4-FFF2-40B4-BE49-F238E27FC236}">
                <a16:creationId xmlns:a16="http://schemas.microsoft.com/office/drawing/2014/main" id="{D28E8FA6-F9AA-F528-6F6D-74B2F1CA419D}"/>
              </a:ext>
            </a:extLst>
          </p:cNvPr>
          <p:cNvSpPr>
            <a:spLocks noGrp="1"/>
          </p:cNvSpPr>
          <p:nvPr>
            <p:ph type="title"/>
          </p:nvPr>
        </p:nvSpPr>
        <p:spPr>
          <a:xfrm>
            <a:off x="754144" y="484631"/>
            <a:ext cx="6340519" cy="1638469"/>
          </a:xfrm>
        </p:spPr>
        <p:txBody>
          <a:bodyPr>
            <a:normAutofit/>
          </a:bodyPr>
          <a:lstStyle/>
          <a:p>
            <a:r>
              <a:rPr lang="en-US" dirty="0"/>
              <a:t>Feedback page	</a:t>
            </a:r>
          </a:p>
        </p:txBody>
      </p:sp>
      <p:sp>
        <p:nvSpPr>
          <p:cNvPr id="14" name="Rectangle 13">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54B11328-11E5-EEED-DE78-54B4CFC1E2B6}"/>
              </a:ext>
            </a:extLst>
          </p:cNvPr>
          <p:cNvSpPr>
            <a:spLocks noGrp="1"/>
          </p:cNvSpPr>
          <p:nvPr>
            <p:ph idx="1"/>
          </p:nvPr>
        </p:nvSpPr>
        <p:spPr>
          <a:xfrm>
            <a:off x="765051" y="1463884"/>
            <a:ext cx="6306309" cy="3930227"/>
          </a:xfrm>
        </p:spPr>
        <p:txBody>
          <a:bodyPr>
            <a:normAutofit/>
          </a:bodyPr>
          <a:lstStyle/>
          <a:p>
            <a:pPr marL="0" indent="0">
              <a:buNone/>
            </a:pPr>
            <a:r>
              <a:rPr lang="en-US" kern="100" dirty="0">
                <a:solidFill>
                  <a:srgbClr val="000000"/>
                </a:solidFill>
                <a:effectLst/>
                <a:latin typeface="Century Gothic" panose="020B0502020202020204" pitchFamily="34" charset="0"/>
                <a:ea typeface="Aptos" panose="020B0004020202020204" pitchFamily="34" charset="0"/>
                <a:cs typeface="Times New Roman" panose="02020603050405020304" pitchFamily="18" charset="0"/>
              </a:rPr>
              <a:t>Users can give feedback and can see all the feedback given by them along with the date and time.</a:t>
            </a:r>
            <a:endParaRPr lang="en-US"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rgbClr val="000000"/>
              </a:solidFill>
            </a:endParaRPr>
          </a:p>
        </p:txBody>
      </p:sp>
      <p:pic>
        <p:nvPicPr>
          <p:cNvPr id="5" name="Picture 4" descr="A screenshot of a computer&#10;&#10;Description automatically generated">
            <a:extLst>
              <a:ext uri="{FF2B5EF4-FFF2-40B4-BE49-F238E27FC236}">
                <a16:creationId xmlns:a16="http://schemas.microsoft.com/office/drawing/2014/main" id="{BA24AA18-D5D9-C011-8DE7-55AD34049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9895"/>
          <a:stretch/>
        </p:blipFill>
        <p:spPr>
          <a:xfrm>
            <a:off x="7711970" y="1396342"/>
            <a:ext cx="4333828" cy="401982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7EA061D-D02D-A3B6-87ED-14EC9B984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849" y="2808895"/>
            <a:ext cx="6393667" cy="3564469"/>
          </a:xfrm>
          <a:prstGeom prst="rect">
            <a:avLst/>
          </a:prstGeom>
        </p:spPr>
      </p:pic>
    </p:spTree>
    <p:extLst>
      <p:ext uri="{BB962C8B-B14F-4D97-AF65-F5344CB8AC3E}">
        <p14:creationId xmlns:p14="http://schemas.microsoft.com/office/powerpoint/2010/main" val="161496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EC53-563A-A42D-1894-049AFDECC97B}"/>
              </a:ext>
            </a:extLst>
          </p:cNvPr>
          <p:cNvSpPr>
            <a:spLocks noGrp="1"/>
          </p:cNvSpPr>
          <p:nvPr>
            <p:ph type="title"/>
          </p:nvPr>
        </p:nvSpPr>
        <p:spPr/>
        <p:txBody>
          <a:bodyPr/>
          <a:lstStyle/>
          <a:p>
            <a:r>
              <a:rPr lang="en-US" dirty="0"/>
              <a:t>Add course (professor)</a:t>
            </a:r>
          </a:p>
        </p:txBody>
      </p:sp>
      <p:sp>
        <p:nvSpPr>
          <p:cNvPr id="3" name="Content Placeholder 2">
            <a:extLst>
              <a:ext uri="{FF2B5EF4-FFF2-40B4-BE49-F238E27FC236}">
                <a16:creationId xmlns:a16="http://schemas.microsoft.com/office/drawing/2014/main" id="{9E839388-4668-37BD-F0BB-B87B2D131336}"/>
              </a:ext>
            </a:extLst>
          </p:cNvPr>
          <p:cNvSpPr>
            <a:spLocks noGrp="1"/>
          </p:cNvSpPr>
          <p:nvPr>
            <p:ph idx="1"/>
          </p:nvPr>
        </p:nvSpPr>
        <p:spPr>
          <a:xfrm>
            <a:off x="1251678" y="1235964"/>
            <a:ext cx="5443036" cy="3593591"/>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If the user is a professor, then he/she can add the course and can also choose which department students can take the course.</a:t>
            </a:r>
          </a:p>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courses which the professor has created can be visible.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283CB7E6-C981-C0F7-BF6E-6BE8CCF20D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6428" b="32599"/>
          <a:stretch/>
        </p:blipFill>
        <p:spPr>
          <a:xfrm>
            <a:off x="1278981" y="3429000"/>
            <a:ext cx="4474029" cy="31397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B977345-CA63-3273-A6B3-26DF7C3E0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4601"/>
          <a:stretch/>
        </p:blipFill>
        <p:spPr>
          <a:xfrm>
            <a:off x="6694714" y="1376057"/>
            <a:ext cx="4766380" cy="4812472"/>
          </a:xfrm>
          <a:prstGeom prst="rect">
            <a:avLst/>
          </a:prstGeom>
        </p:spPr>
      </p:pic>
    </p:spTree>
    <p:extLst>
      <p:ext uri="{BB962C8B-B14F-4D97-AF65-F5344CB8AC3E}">
        <p14:creationId xmlns:p14="http://schemas.microsoft.com/office/powerpoint/2010/main" val="2535683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D098-6575-C2EB-548D-1DB460E98BF8}"/>
              </a:ext>
            </a:extLst>
          </p:cNvPr>
          <p:cNvSpPr>
            <a:spLocks noGrp="1"/>
          </p:cNvSpPr>
          <p:nvPr>
            <p:ph type="title"/>
          </p:nvPr>
        </p:nvSpPr>
        <p:spPr>
          <a:xfrm>
            <a:off x="1194302" y="291391"/>
            <a:ext cx="3384329" cy="1640894"/>
          </a:xfrm>
        </p:spPr>
        <p:txBody>
          <a:bodyPr anchor="t">
            <a:normAutofit/>
          </a:bodyPr>
          <a:lstStyle/>
          <a:p>
            <a:r>
              <a:rPr lang="en-US" sz="4000" dirty="0"/>
              <a:t>Add quizzes</a:t>
            </a:r>
          </a:p>
        </p:txBody>
      </p:sp>
      <p:sp>
        <p:nvSpPr>
          <p:cNvPr id="3" name="Content Placeholder 2">
            <a:extLst>
              <a:ext uri="{FF2B5EF4-FFF2-40B4-BE49-F238E27FC236}">
                <a16:creationId xmlns:a16="http://schemas.microsoft.com/office/drawing/2014/main" id="{01E60A20-FC47-F21E-EA08-BCDF8D3DCC62}"/>
              </a:ext>
            </a:extLst>
          </p:cNvPr>
          <p:cNvSpPr>
            <a:spLocks noGrp="1"/>
          </p:cNvSpPr>
          <p:nvPr>
            <p:ph idx="1"/>
          </p:nvPr>
        </p:nvSpPr>
        <p:spPr>
          <a:xfrm>
            <a:off x="1194302" y="984872"/>
            <a:ext cx="7843335" cy="3940844"/>
          </a:xfrm>
        </p:spPr>
        <p:txBody>
          <a:bodyPr>
            <a:normAutofit/>
          </a:bodyPr>
          <a:lstStyle/>
          <a:p>
            <a:pPr marL="0" indent="0">
              <a:buNone/>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 professor can create several quizzes for each course.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4F78B5A2-40A8-F1B4-1283-384EC5E72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133" y="1444188"/>
            <a:ext cx="9119734" cy="5084251"/>
          </a:xfrm>
          <a:prstGeom prst="rect">
            <a:avLst/>
          </a:prstGeom>
        </p:spPr>
      </p:pic>
    </p:spTree>
    <p:extLst>
      <p:ext uri="{BB962C8B-B14F-4D97-AF65-F5344CB8AC3E}">
        <p14:creationId xmlns:p14="http://schemas.microsoft.com/office/powerpoint/2010/main" val="3761795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95-01D5-E8B4-5AB0-6F1B1A64AF6F}"/>
              </a:ext>
            </a:extLst>
          </p:cNvPr>
          <p:cNvSpPr>
            <a:spLocks noGrp="1"/>
          </p:cNvSpPr>
          <p:nvPr>
            <p:ph type="title"/>
          </p:nvPr>
        </p:nvSpPr>
        <p:spPr>
          <a:xfrm>
            <a:off x="1251678" y="232342"/>
            <a:ext cx="10178322" cy="1492132"/>
          </a:xfrm>
        </p:spPr>
        <p:txBody>
          <a:bodyPr>
            <a:normAutofit/>
          </a:bodyPr>
          <a:lstStyle/>
          <a:p>
            <a:r>
              <a:rPr lang="en-US" sz="2000" kern="100" cap="none" dirty="0">
                <a:effectLst/>
                <a:latin typeface="Century Gothic" panose="020B0502020202020204" pitchFamily="34" charset="0"/>
                <a:ea typeface="Aptos" panose="020B0004020202020204" pitchFamily="34" charset="0"/>
                <a:cs typeface="Times New Roman" panose="02020603050405020304" pitchFamily="18" charset="0"/>
              </a:rPr>
              <a:t>The </a:t>
            </a:r>
            <a:r>
              <a:rPr lang="en-US" sz="2000" cap="none" dirty="0">
                <a:effectLst/>
                <a:latin typeface="Century Gothic" panose="020B0502020202020204" pitchFamily="34" charset="0"/>
                <a:ea typeface="Aptos" panose="020B0004020202020204" pitchFamily="34" charset="0"/>
                <a:cs typeface="Times New Roman" panose="02020603050405020304" pitchFamily="18" charset="0"/>
              </a:rPr>
              <a:t>professor can see all the quizzes that he created</a:t>
            </a:r>
            <a:r>
              <a:rPr lang="en-US" sz="2000" cap="none" dirty="0">
                <a:effectLst/>
              </a:rPr>
              <a:t> </a:t>
            </a:r>
            <a:br>
              <a:rPr lang="en-US" sz="2000" kern="100" cap="none" dirty="0">
                <a:effectLst/>
                <a:latin typeface="Aptos" panose="020B0004020202020204" pitchFamily="34" charset="0"/>
                <a:ea typeface="Aptos" panose="020B0004020202020204" pitchFamily="34" charset="0"/>
                <a:cs typeface="Times New Roman" panose="02020603050405020304" pitchFamily="18" charset="0"/>
              </a:rPr>
            </a:br>
            <a:endParaRPr lang="en-US" sz="2000" cap="none" dirty="0"/>
          </a:p>
        </p:txBody>
      </p:sp>
      <p:pic>
        <p:nvPicPr>
          <p:cNvPr id="4" name="Picture 3" descr="A screenshot of a computer algorithm&#10;&#10;Description automatically generated">
            <a:extLst>
              <a:ext uri="{FF2B5EF4-FFF2-40B4-BE49-F238E27FC236}">
                <a16:creationId xmlns:a16="http://schemas.microsoft.com/office/drawing/2014/main" id="{5A32581D-1011-2B2D-94BE-C7573F9C42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677" y="690562"/>
            <a:ext cx="10499433" cy="5935096"/>
          </a:xfrm>
          <a:prstGeom prst="rect">
            <a:avLst/>
          </a:prstGeom>
        </p:spPr>
      </p:pic>
    </p:spTree>
    <p:extLst>
      <p:ext uri="{BB962C8B-B14F-4D97-AF65-F5344CB8AC3E}">
        <p14:creationId xmlns:p14="http://schemas.microsoft.com/office/powerpoint/2010/main" val="399294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E14D-3759-E45A-BB14-7A8BAB73160A}"/>
              </a:ext>
            </a:extLst>
          </p:cNvPr>
          <p:cNvSpPr>
            <a:spLocks noGrp="1"/>
          </p:cNvSpPr>
          <p:nvPr>
            <p:ph type="title"/>
          </p:nvPr>
        </p:nvSpPr>
        <p:spPr/>
        <p:txBody>
          <a:bodyPr/>
          <a:lstStyle/>
          <a:p>
            <a:r>
              <a:rPr lang="en-US" dirty="0"/>
              <a:t>Add questions page</a:t>
            </a:r>
          </a:p>
        </p:txBody>
      </p:sp>
      <p:sp>
        <p:nvSpPr>
          <p:cNvPr id="3" name="Content Placeholder 2">
            <a:extLst>
              <a:ext uri="{FF2B5EF4-FFF2-40B4-BE49-F238E27FC236}">
                <a16:creationId xmlns:a16="http://schemas.microsoft.com/office/drawing/2014/main" id="{E68A2A64-69E4-BD55-3877-88CA68666A00}"/>
              </a:ext>
            </a:extLst>
          </p:cNvPr>
          <p:cNvSpPr>
            <a:spLocks noGrp="1"/>
          </p:cNvSpPr>
          <p:nvPr>
            <p:ph idx="1"/>
          </p:nvPr>
        </p:nvSpPr>
        <p:spPr>
          <a:xfrm>
            <a:off x="1251678" y="1128451"/>
            <a:ext cx="10178322" cy="3593591"/>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add questions and assign marks to each question.</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CF580607-390B-95C4-14E9-EAAA4647F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7043" y="1647947"/>
            <a:ext cx="9056914" cy="5045037"/>
          </a:xfrm>
          <a:prstGeom prst="rect">
            <a:avLst/>
          </a:prstGeom>
        </p:spPr>
      </p:pic>
    </p:spTree>
    <p:extLst>
      <p:ext uri="{BB962C8B-B14F-4D97-AF65-F5344CB8AC3E}">
        <p14:creationId xmlns:p14="http://schemas.microsoft.com/office/powerpoint/2010/main" val="296565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1424-1960-FA26-7143-76E74E55A0F3}"/>
              </a:ext>
            </a:extLst>
          </p:cNvPr>
          <p:cNvSpPr>
            <a:spLocks noGrp="1"/>
          </p:cNvSpPr>
          <p:nvPr>
            <p:ph type="title"/>
          </p:nvPr>
        </p:nvSpPr>
        <p:spPr/>
        <p:txBody>
          <a:bodyPr/>
          <a:lstStyle/>
          <a:p>
            <a:r>
              <a:rPr lang="en-US" dirty="0"/>
              <a:t>Add options</a:t>
            </a:r>
          </a:p>
        </p:txBody>
      </p:sp>
      <p:sp>
        <p:nvSpPr>
          <p:cNvPr id="3" name="Content Placeholder 2">
            <a:extLst>
              <a:ext uri="{FF2B5EF4-FFF2-40B4-BE49-F238E27FC236}">
                <a16:creationId xmlns:a16="http://schemas.microsoft.com/office/drawing/2014/main" id="{C7124DAC-5F69-74C2-3CE2-2ED6E61900A4}"/>
              </a:ext>
            </a:extLst>
          </p:cNvPr>
          <p:cNvSpPr>
            <a:spLocks noGrp="1"/>
          </p:cNvSpPr>
          <p:nvPr>
            <p:ph idx="1"/>
          </p:nvPr>
        </p:nvSpPr>
        <p:spPr>
          <a:xfrm>
            <a:off x="1251678" y="1128451"/>
            <a:ext cx="10717165" cy="3593591"/>
          </a:xfrm>
        </p:spPr>
        <p:txBody>
          <a:bodyPr>
            <a:normAutofit/>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add options to the questions.</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There is no limit on how many options to add for each question, that depends on the professor.</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For each option, the professor can decide whether it’s the correct answer or not.</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33C37CD5-E41E-241E-75CE-ED1D5DFF9E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84" r="33530" b="30415"/>
          <a:stretch/>
        </p:blipFill>
        <p:spPr>
          <a:xfrm>
            <a:off x="1480457" y="2658723"/>
            <a:ext cx="6977743" cy="3951466"/>
          </a:xfrm>
          <a:prstGeom prst="rect">
            <a:avLst/>
          </a:prstGeom>
        </p:spPr>
      </p:pic>
    </p:spTree>
    <p:extLst>
      <p:ext uri="{BB962C8B-B14F-4D97-AF65-F5344CB8AC3E}">
        <p14:creationId xmlns:p14="http://schemas.microsoft.com/office/powerpoint/2010/main" val="381954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FA18-EA86-60C1-FFEF-0AF395C5075C}"/>
              </a:ext>
            </a:extLst>
          </p:cNvPr>
          <p:cNvSpPr>
            <a:spLocks noGrp="1"/>
          </p:cNvSpPr>
          <p:nvPr>
            <p:ph type="title"/>
          </p:nvPr>
        </p:nvSpPr>
        <p:spPr/>
        <p:txBody>
          <a:bodyPr>
            <a:normAutofit/>
          </a:bodyPr>
          <a:lstStyle/>
          <a:p>
            <a:r>
              <a:rPr lang="en-US" sz="2000" kern="100" cap="none" dirty="0">
                <a:effectLst/>
                <a:latin typeface="Century Gothic" panose="020B0502020202020204" pitchFamily="34" charset="0"/>
                <a:ea typeface="Aptos" panose="020B0004020202020204" pitchFamily="34" charset="0"/>
                <a:cs typeface="Times New Roman" panose="02020603050405020304" pitchFamily="18" charset="0"/>
              </a:rPr>
              <a:t>All the correct answers are visible as green only to the professor.</a:t>
            </a:r>
            <a:br>
              <a:rPr lang="en-US" sz="2000" kern="100" cap="none" dirty="0">
                <a:effectLst/>
                <a:latin typeface="Aptos" panose="020B0004020202020204" pitchFamily="34" charset="0"/>
                <a:ea typeface="Aptos" panose="020B0004020202020204" pitchFamily="34" charset="0"/>
                <a:cs typeface="Times New Roman" panose="02020603050405020304" pitchFamily="18" charset="0"/>
              </a:rPr>
            </a:br>
            <a:endParaRPr lang="en-US" sz="2000" cap="none" dirty="0"/>
          </a:p>
        </p:txBody>
      </p:sp>
      <p:pic>
        <p:nvPicPr>
          <p:cNvPr id="4" name="Content Placeholder 3" descr="A screenshot of a computer&#10;&#10;Description automatically generated">
            <a:extLst>
              <a:ext uri="{FF2B5EF4-FFF2-40B4-BE49-F238E27FC236}">
                <a16:creationId xmlns:a16="http://schemas.microsoft.com/office/drawing/2014/main" id="{62FC643D-B6AF-10B2-0964-7990913F65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9002" y="930729"/>
            <a:ext cx="9863674" cy="5544886"/>
          </a:xfrm>
          <a:prstGeom prst="rect">
            <a:avLst/>
          </a:prstGeom>
        </p:spPr>
      </p:pic>
    </p:spTree>
    <p:extLst>
      <p:ext uri="{BB962C8B-B14F-4D97-AF65-F5344CB8AC3E}">
        <p14:creationId xmlns:p14="http://schemas.microsoft.com/office/powerpoint/2010/main" val="254364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ADC2-782E-B857-14E7-27736B2BC854}"/>
              </a:ext>
            </a:extLst>
          </p:cNvPr>
          <p:cNvSpPr>
            <a:spLocks noGrp="1"/>
          </p:cNvSpPr>
          <p:nvPr>
            <p:ph type="title"/>
          </p:nvPr>
        </p:nvSpPr>
        <p:spPr/>
        <p:txBody>
          <a:bodyPr/>
          <a:lstStyle/>
          <a:p>
            <a:r>
              <a:rPr lang="en-US" dirty="0"/>
              <a:t>Add media</a:t>
            </a:r>
          </a:p>
        </p:txBody>
      </p:sp>
      <p:pic>
        <p:nvPicPr>
          <p:cNvPr id="4" name="Content Placeholder 3" descr="A screenshot of a computer&#10;&#10;Description automatically generated">
            <a:extLst>
              <a:ext uri="{FF2B5EF4-FFF2-40B4-BE49-F238E27FC236}">
                <a16:creationId xmlns:a16="http://schemas.microsoft.com/office/drawing/2014/main" id="{C1E10D26-4DBE-E0C5-CDA6-F8C02C4E5B6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91343" y="1712327"/>
            <a:ext cx="9209314" cy="5116286"/>
          </a:xfrm>
          <a:prstGeom prst="rect">
            <a:avLst/>
          </a:prstGeom>
        </p:spPr>
      </p:pic>
      <p:sp>
        <p:nvSpPr>
          <p:cNvPr id="6" name="TextBox 5">
            <a:extLst>
              <a:ext uri="{FF2B5EF4-FFF2-40B4-BE49-F238E27FC236}">
                <a16:creationId xmlns:a16="http://schemas.microsoft.com/office/drawing/2014/main" id="{31EB5B3B-4457-AA71-6AD5-E5093FA3D655}"/>
              </a:ext>
            </a:extLst>
          </p:cNvPr>
          <p:cNvSpPr txBox="1"/>
          <p:nvPr/>
        </p:nvSpPr>
        <p:spPr>
          <a:xfrm>
            <a:off x="4841602" y="388364"/>
            <a:ext cx="7350398" cy="779572"/>
          </a:xfrm>
          <a:prstGeom prst="rect">
            <a:avLst/>
          </a:prstGeom>
          <a:noFill/>
        </p:spPr>
        <p:txBody>
          <a:bodyPr wrap="square">
            <a:spAutoFit/>
          </a:bodyPr>
          <a:lstStyle/>
          <a:p>
            <a:pPr marL="342900" marR="0" lvl="0" indent="-342900">
              <a:lnSpc>
                <a:spcPct val="115000"/>
              </a:lnSpc>
              <a:spcBef>
                <a:spcPts val="0"/>
              </a:spcBef>
              <a:spcAft>
                <a:spcPts val="0"/>
              </a:spcAft>
              <a:buFont typeface="Symbol" pitchFamily="2" charset="2"/>
              <a:buChar char=""/>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For each question, the professor can add images.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There can also be more than 1 image for a question.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93958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22058D-34C4-B6DA-1DD6-F93090458426}"/>
              </a:ext>
            </a:extLst>
          </p:cNvPr>
          <p:cNvSpPr>
            <a:spLocks noGrp="1"/>
          </p:cNvSpPr>
          <p:nvPr>
            <p:ph type="title"/>
          </p:nvPr>
        </p:nvSpPr>
        <p:spPr>
          <a:xfrm>
            <a:off x="765051" y="382385"/>
            <a:ext cx="6015897" cy="1492132"/>
          </a:xfrm>
        </p:spPr>
        <p:txBody>
          <a:bodyPr>
            <a:normAutofit/>
          </a:bodyPr>
          <a:lstStyle/>
          <a:p>
            <a:r>
              <a:rPr lang="en-US" dirty="0"/>
              <a:t>Objective	</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A0E6EA2-9C99-83D4-894B-DCBA1D030101}"/>
              </a:ext>
            </a:extLst>
          </p:cNvPr>
          <p:cNvSpPr>
            <a:spLocks noGrp="1"/>
          </p:cNvSpPr>
          <p:nvPr>
            <p:ph idx="1"/>
          </p:nvPr>
        </p:nvSpPr>
        <p:spPr>
          <a:xfrm>
            <a:off x="765051" y="1219201"/>
            <a:ext cx="6015897" cy="5256414"/>
          </a:xfrm>
        </p:spPr>
        <p:txBody>
          <a:bodyPr>
            <a:normAutofit/>
          </a:bodyPr>
          <a:lstStyle/>
          <a:p>
            <a:pPr marL="0" indent="0" algn="just">
              <a:buNone/>
            </a:pPr>
            <a:r>
              <a:rPr lang="en-US" dirty="0"/>
              <a:t>Our main objective in developing this project is to gain a deep understanding of database schema structures and apply this knowledge to create a real-time quiz management system application. By designing and implementing an interconnected </a:t>
            </a:r>
            <a:r>
              <a:rPr lang="en-US" b="1" dirty="0"/>
              <a:t>Entity-Relationship (ER) </a:t>
            </a:r>
            <a:r>
              <a:rPr lang="en-US" dirty="0"/>
              <a:t>diagram within the system's database, we aim to address practical challenges in educational assessments. This hands-on experience will enhance our comprehension of how databases manage complex relationships and transactions in an actual application environment, while also providing a user-friendly platform for both educators and students to conduct and participate in quizzes seamlessly.</a:t>
            </a:r>
          </a:p>
        </p:txBody>
      </p:sp>
      <p:pic>
        <p:nvPicPr>
          <p:cNvPr id="5" name="Picture 4" descr="Camera lens close up">
            <a:extLst>
              <a:ext uri="{FF2B5EF4-FFF2-40B4-BE49-F238E27FC236}">
                <a16:creationId xmlns:a16="http://schemas.microsoft.com/office/drawing/2014/main" id="{2AA2875B-CDA5-1178-2644-C2CDB6B4859C}"/>
              </a:ext>
            </a:extLst>
          </p:cNvPr>
          <p:cNvPicPr>
            <a:picLocks noChangeAspect="1"/>
          </p:cNvPicPr>
          <p:nvPr/>
        </p:nvPicPr>
        <p:blipFill rotWithShape="1">
          <a:blip r:embed="rId2"/>
          <a:srcRect l="19348" r="33911"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98628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D5E4-13FB-E9DF-DE75-9C483EA6D2F2}"/>
              </a:ext>
            </a:extLst>
          </p:cNvPr>
          <p:cNvSpPr>
            <a:spLocks noGrp="1"/>
          </p:cNvSpPr>
          <p:nvPr>
            <p:ph type="title"/>
          </p:nvPr>
        </p:nvSpPr>
        <p:spPr/>
        <p:txBody>
          <a:bodyPr/>
          <a:lstStyle/>
          <a:p>
            <a:r>
              <a:rPr lang="en-US" dirty="0"/>
              <a:t>Course page</a:t>
            </a:r>
          </a:p>
        </p:txBody>
      </p:sp>
      <p:pic>
        <p:nvPicPr>
          <p:cNvPr id="4" name="Content Placeholder 3" descr="A screenshot of a computer&#10;&#10;Description automatically generated">
            <a:extLst>
              <a:ext uri="{FF2B5EF4-FFF2-40B4-BE49-F238E27FC236}">
                <a16:creationId xmlns:a16="http://schemas.microsoft.com/office/drawing/2014/main" id="{AD4A2095-5D8B-84F5-028B-0408474B55D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9739"/>
          <a:stretch/>
        </p:blipFill>
        <p:spPr>
          <a:xfrm>
            <a:off x="1609875" y="3726662"/>
            <a:ext cx="8972250" cy="2513643"/>
          </a:xfrm>
          <a:prstGeom prst="rect">
            <a:avLst/>
          </a:prstGeom>
        </p:spPr>
      </p:pic>
      <p:sp>
        <p:nvSpPr>
          <p:cNvPr id="6" name="TextBox 5">
            <a:extLst>
              <a:ext uri="{FF2B5EF4-FFF2-40B4-BE49-F238E27FC236}">
                <a16:creationId xmlns:a16="http://schemas.microsoft.com/office/drawing/2014/main" id="{0712A597-5CF3-8F34-CED8-4EE8E73F449F}"/>
              </a:ext>
            </a:extLst>
          </p:cNvPr>
          <p:cNvSpPr txBox="1"/>
          <p:nvPr/>
        </p:nvSpPr>
        <p:spPr>
          <a:xfrm>
            <a:off x="1251678" y="1308038"/>
            <a:ext cx="6098720" cy="1985095"/>
          </a:xfrm>
          <a:prstGeom prst="rect">
            <a:avLst/>
          </a:prstGeom>
          <a:noFill/>
        </p:spPr>
        <p:txBody>
          <a:bodyPr wrap="square">
            <a:spAutoFit/>
          </a:bodyPr>
          <a:lstStyle/>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see and enroll in courses.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The name of the professor is also visible who is taking that particular 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All the enrolled courses are displayed on the right, and all courses that can be enrolled are listed on the left.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70879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7B4C-C41C-06FC-D3C8-237F801E12DA}"/>
              </a:ext>
            </a:extLst>
          </p:cNvPr>
          <p:cNvSpPr>
            <a:spLocks noGrp="1"/>
          </p:cNvSpPr>
          <p:nvPr>
            <p:ph type="title"/>
          </p:nvPr>
        </p:nvSpPr>
        <p:spPr/>
        <p:txBody>
          <a:bodyPr/>
          <a:lstStyle/>
          <a:p>
            <a:r>
              <a:rPr lang="en-US" dirty="0"/>
              <a:t>Quiz page</a:t>
            </a:r>
          </a:p>
        </p:txBody>
      </p:sp>
      <p:sp>
        <p:nvSpPr>
          <p:cNvPr id="3" name="Content Placeholder 2">
            <a:extLst>
              <a:ext uri="{FF2B5EF4-FFF2-40B4-BE49-F238E27FC236}">
                <a16:creationId xmlns:a16="http://schemas.microsoft.com/office/drawing/2014/main" id="{79296884-1AAB-DCE1-84C4-CF12FC00C87C}"/>
              </a:ext>
            </a:extLst>
          </p:cNvPr>
          <p:cNvSpPr>
            <a:spLocks noGrp="1"/>
          </p:cNvSpPr>
          <p:nvPr>
            <p:ph idx="1"/>
          </p:nvPr>
        </p:nvSpPr>
        <p:spPr>
          <a:xfrm>
            <a:off x="1251678" y="1128452"/>
            <a:ext cx="10178322" cy="945278"/>
          </a:xfrm>
        </p:spPr>
        <p:txBody>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quizzes are displayed on the quiz page.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Only quizzes for the course that the user has enrolled in are visible.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1B48A34-07F8-3828-3D10-61C58366C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1343" y="2073729"/>
            <a:ext cx="8534400" cy="4747655"/>
          </a:xfrm>
          <a:prstGeom prst="rect">
            <a:avLst/>
          </a:prstGeom>
        </p:spPr>
      </p:pic>
    </p:spTree>
    <p:extLst>
      <p:ext uri="{BB962C8B-B14F-4D97-AF65-F5344CB8AC3E}">
        <p14:creationId xmlns:p14="http://schemas.microsoft.com/office/powerpoint/2010/main" val="364277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0E88-56EF-E707-A3A9-EBCE9E489313}"/>
              </a:ext>
            </a:extLst>
          </p:cNvPr>
          <p:cNvSpPr>
            <a:spLocks noGrp="1"/>
          </p:cNvSpPr>
          <p:nvPr>
            <p:ph type="title"/>
          </p:nvPr>
        </p:nvSpPr>
        <p:spPr>
          <a:xfrm>
            <a:off x="1251678" y="121128"/>
            <a:ext cx="10178322" cy="1492132"/>
          </a:xfrm>
        </p:spPr>
        <p:txBody>
          <a:bodyPr/>
          <a:lstStyle/>
          <a:p>
            <a:r>
              <a:rPr lang="en-US" dirty="0"/>
              <a:t>Take quiz page</a:t>
            </a:r>
          </a:p>
        </p:txBody>
      </p:sp>
      <p:pic>
        <p:nvPicPr>
          <p:cNvPr id="4" name="Content Placeholder 3" descr="A screenshot of a computer&#10;&#10;Description automatically generated">
            <a:extLst>
              <a:ext uri="{FF2B5EF4-FFF2-40B4-BE49-F238E27FC236}">
                <a16:creationId xmlns:a16="http://schemas.microsoft.com/office/drawing/2014/main" id="{305597F8-3384-3B34-889B-4B287525FC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4143" y="1128452"/>
            <a:ext cx="9206772" cy="5097824"/>
          </a:xfrm>
          <a:prstGeom prst="rect">
            <a:avLst/>
          </a:prstGeom>
        </p:spPr>
      </p:pic>
      <p:sp>
        <p:nvSpPr>
          <p:cNvPr id="5" name="Content Placeholder 2">
            <a:extLst>
              <a:ext uri="{FF2B5EF4-FFF2-40B4-BE49-F238E27FC236}">
                <a16:creationId xmlns:a16="http://schemas.microsoft.com/office/drawing/2014/main" id="{CAB7D668-C6B6-77CB-3A17-406430AF4C39}"/>
              </a:ext>
            </a:extLst>
          </p:cNvPr>
          <p:cNvSpPr txBox="1">
            <a:spLocks/>
          </p:cNvSpPr>
          <p:nvPr/>
        </p:nvSpPr>
        <p:spPr>
          <a:xfrm>
            <a:off x="1374142" y="6351814"/>
            <a:ext cx="6015897"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solidFill>
                  <a:schemeClr val="tx1"/>
                </a:solidFill>
              </a:rPr>
              <a:t>Students can take quiz</a:t>
            </a:r>
          </a:p>
        </p:txBody>
      </p:sp>
    </p:spTree>
    <p:extLst>
      <p:ext uri="{BB962C8B-B14F-4D97-AF65-F5344CB8AC3E}">
        <p14:creationId xmlns:p14="http://schemas.microsoft.com/office/powerpoint/2010/main" val="376727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3CA01B35-D4B8-3DDD-8315-CC9366BE6FFD}"/>
              </a:ext>
            </a:extLst>
          </p:cNvPr>
          <p:cNvSpPr>
            <a:spLocks noGrp="1"/>
          </p:cNvSpPr>
          <p:nvPr>
            <p:ph idx="1"/>
          </p:nvPr>
        </p:nvSpPr>
        <p:spPr>
          <a:xfrm>
            <a:off x="454808" y="6368143"/>
            <a:ext cx="10877220" cy="3593591"/>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Each student can also give feedback for a particular quiz before submitting the quiz.</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3365EBC-53D8-7979-222F-A19A9567D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807" y="242751"/>
            <a:ext cx="10877221" cy="6067072"/>
          </a:xfrm>
          <a:prstGeom prst="rect">
            <a:avLst/>
          </a:prstGeom>
        </p:spPr>
      </p:pic>
    </p:spTree>
    <p:extLst>
      <p:ext uri="{BB962C8B-B14F-4D97-AF65-F5344CB8AC3E}">
        <p14:creationId xmlns:p14="http://schemas.microsoft.com/office/powerpoint/2010/main" val="34350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Content Placeholder 3">
            <a:extLst>
              <a:ext uri="{FF2B5EF4-FFF2-40B4-BE49-F238E27FC236}">
                <a16:creationId xmlns:a16="http://schemas.microsoft.com/office/drawing/2014/main" id="{D275A099-FED5-5E98-E00A-EB57834EFFB9}"/>
              </a:ext>
            </a:extLst>
          </p:cNvPr>
          <p:cNvSpPr>
            <a:spLocks noGrp="1"/>
          </p:cNvSpPr>
          <p:nvPr>
            <p:ph idx="1"/>
          </p:nvPr>
        </p:nvSpPr>
        <p:spPr/>
        <p:txBody>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9E100E5-1B2D-6067-0F0E-500A47F72E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46956"/>
            <a:ext cx="10961914" cy="6114312"/>
          </a:xfrm>
          <a:prstGeom prst="rect">
            <a:avLst/>
          </a:prstGeom>
        </p:spPr>
      </p:pic>
      <p:sp>
        <p:nvSpPr>
          <p:cNvPr id="8" name="TextBox 7">
            <a:extLst>
              <a:ext uri="{FF2B5EF4-FFF2-40B4-BE49-F238E27FC236}">
                <a16:creationId xmlns:a16="http://schemas.microsoft.com/office/drawing/2014/main" id="{37E34050-E372-A348-1536-97A201AC1F7A}"/>
              </a:ext>
            </a:extLst>
          </p:cNvPr>
          <p:cNvSpPr txBox="1"/>
          <p:nvPr/>
        </p:nvSpPr>
        <p:spPr>
          <a:xfrm>
            <a:off x="2150519" y="6346819"/>
            <a:ext cx="8380639" cy="425629"/>
          </a:xfrm>
          <a:prstGeom prst="rect">
            <a:avLst/>
          </a:prstGeom>
          <a:noFill/>
        </p:spPr>
        <p:txBody>
          <a:bodyPr wrap="square">
            <a:spAutoFit/>
          </a:bodyPr>
          <a:lstStyle/>
          <a:p>
            <a:pPr marR="0" lvl="0">
              <a:lnSpc>
                <a:spcPct val="115000"/>
              </a:lnSpc>
              <a:spcBef>
                <a:spcPts val="0"/>
              </a:spcBef>
              <a:spcAft>
                <a:spcPts val="800"/>
              </a:spcAft>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Once the student submits the quiz, he/she can see the score.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86336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2" name="Picture 1" descr="A screenshot of a computer&#10;&#10;Description automatically generated">
            <a:extLst>
              <a:ext uri="{FF2B5EF4-FFF2-40B4-BE49-F238E27FC236}">
                <a16:creationId xmlns:a16="http://schemas.microsoft.com/office/drawing/2014/main" id="{423196F8-26FC-2E1A-F5C4-7D409233D0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26"/>
          <a:stretch/>
        </p:blipFill>
        <p:spPr>
          <a:xfrm>
            <a:off x="1251677" y="177955"/>
            <a:ext cx="10004152" cy="5087634"/>
          </a:xfrm>
          <a:prstGeom prst="rect">
            <a:avLst/>
          </a:prstGeom>
        </p:spPr>
      </p:pic>
      <p:sp>
        <p:nvSpPr>
          <p:cNvPr id="5" name="TextBox 4">
            <a:extLst>
              <a:ext uri="{FF2B5EF4-FFF2-40B4-BE49-F238E27FC236}">
                <a16:creationId xmlns:a16="http://schemas.microsoft.com/office/drawing/2014/main" id="{CE1733A4-6DE8-C89D-624B-5948FDC955B4}"/>
              </a:ext>
            </a:extLst>
          </p:cNvPr>
          <p:cNvSpPr txBox="1"/>
          <p:nvPr/>
        </p:nvSpPr>
        <p:spPr>
          <a:xfrm>
            <a:off x="489677" y="5443544"/>
            <a:ext cx="11528152" cy="1029449"/>
          </a:xfrm>
          <a:prstGeom prst="rect">
            <a:avLst/>
          </a:prstGeom>
          <a:noFill/>
        </p:spPr>
        <p:txBody>
          <a:bodyPr wrap="square">
            <a:spAutoFit/>
          </a:bodyPr>
          <a:lstStyle/>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also see the number of attempts remaining for the 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If all the attempts are completed then the “Take Quiz” button is not visible, which means the student cannot attempt that 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03523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Attempt history page</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0178322" cy="898070"/>
          </a:xfrm>
        </p:spPr>
        <p:txBody>
          <a:bodyPr>
            <a:normAutofit/>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attempts made by the student are visible on the attempts page.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Data, time, and score of that particular attempt are displayed.</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6" name="Picture 5" descr="A screenshot of a computer&#10;&#10;Description automatically generated">
            <a:extLst>
              <a:ext uri="{FF2B5EF4-FFF2-40B4-BE49-F238E27FC236}">
                <a16:creationId xmlns:a16="http://schemas.microsoft.com/office/drawing/2014/main" id="{23605FED-EFBD-0764-D81A-4A26EC8B5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2278" y="1865857"/>
            <a:ext cx="8387443" cy="4632509"/>
          </a:xfrm>
          <a:prstGeom prst="rect">
            <a:avLst/>
          </a:prstGeom>
        </p:spPr>
      </p:pic>
    </p:spTree>
    <p:extLst>
      <p:ext uri="{BB962C8B-B14F-4D97-AF65-F5344CB8AC3E}">
        <p14:creationId xmlns:p14="http://schemas.microsoft.com/office/powerpoint/2010/main" val="647350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View quiz feedback</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click on the “Show Quiz Feedback” button to view all the feedback given by different students as shown below.</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2" name="Picture 1" descr="A screenshot of a computer algorithm&#10;&#10;Description automatically generated">
            <a:extLst>
              <a:ext uri="{FF2B5EF4-FFF2-40B4-BE49-F238E27FC236}">
                <a16:creationId xmlns:a16="http://schemas.microsoft.com/office/drawing/2014/main" id="{FF1514E8-79B4-C907-7A9E-1CA4590F9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4936" y="1905157"/>
            <a:ext cx="8322127" cy="4609534"/>
          </a:xfrm>
          <a:prstGeom prst="rect">
            <a:avLst/>
          </a:prstGeom>
        </p:spPr>
      </p:pic>
    </p:spTree>
    <p:extLst>
      <p:ext uri="{BB962C8B-B14F-4D97-AF65-F5344CB8AC3E}">
        <p14:creationId xmlns:p14="http://schemas.microsoft.com/office/powerpoint/2010/main" val="3248436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see the feedback, who has given that feedback, and also the date and time on which the feedback is given.</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F2F29113-0672-2A4D-B2D4-745D6A3CF1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2691"/>
          <a:stretch/>
        </p:blipFill>
        <p:spPr>
          <a:xfrm>
            <a:off x="680356" y="2328468"/>
            <a:ext cx="10798630" cy="4043440"/>
          </a:xfrm>
          <a:prstGeom prst="rect">
            <a:avLst/>
          </a:prstGeom>
        </p:spPr>
      </p:pic>
    </p:spTree>
    <p:extLst>
      <p:ext uri="{BB962C8B-B14F-4D97-AF65-F5344CB8AC3E}">
        <p14:creationId xmlns:p14="http://schemas.microsoft.com/office/powerpoint/2010/main" val="412580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quiz results</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also see all the student’s quiz results along with all the attempt scores separately.</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DE683985-8623-E79C-5BB4-87D03CE24A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2317"/>
          <a:stretch/>
        </p:blipFill>
        <p:spPr>
          <a:xfrm>
            <a:off x="751114" y="2428056"/>
            <a:ext cx="10760529" cy="3462157"/>
          </a:xfrm>
          <a:prstGeom prst="rect">
            <a:avLst/>
          </a:prstGeom>
        </p:spPr>
      </p:pic>
    </p:spTree>
    <p:extLst>
      <p:ext uri="{BB962C8B-B14F-4D97-AF65-F5344CB8AC3E}">
        <p14:creationId xmlns:p14="http://schemas.microsoft.com/office/powerpoint/2010/main" val="3307798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58931C-838D-369D-1D81-FB988A3360D4}"/>
              </a:ext>
            </a:extLst>
          </p:cNvPr>
          <p:cNvSpPr>
            <a:spLocks noGrp="1"/>
          </p:cNvSpPr>
          <p:nvPr>
            <p:ph type="title"/>
          </p:nvPr>
        </p:nvSpPr>
        <p:spPr>
          <a:xfrm>
            <a:off x="765051" y="382385"/>
            <a:ext cx="6015897" cy="1492132"/>
          </a:xfrm>
        </p:spPr>
        <p:txBody>
          <a:bodyPr>
            <a:normAutofit/>
          </a:bodyPr>
          <a:lstStyle/>
          <a:p>
            <a:r>
              <a:rPr lang="en-US" dirty="0"/>
              <a:t>Introduction</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82F5B0EF-90BD-7C60-0977-399A566F5808}"/>
              </a:ext>
            </a:extLst>
          </p:cNvPr>
          <p:cNvSpPr>
            <a:spLocks noGrp="1"/>
          </p:cNvSpPr>
          <p:nvPr>
            <p:ph idx="1"/>
          </p:nvPr>
        </p:nvSpPr>
        <p:spPr>
          <a:xfrm>
            <a:off x="765050" y="1389893"/>
            <a:ext cx="6015897" cy="4212621"/>
          </a:xfrm>
        </p:spPr>
        <p:txBody>
          <a:bodyPr>
            <a:normAutofit/>
          </a:bodyPr>
          <a:lstStyle/>
          <a:p>
            <a:pPr marL="0" indent="0" algn="just">
              <a:buNone/>
            </a:pPr>
            <a:r>
              <a:rPr lang="en-US" kern="100" dirty="0">
                <a:effectLst/>
                <a:ea typeface="Aptos" panose="020B0004020202020204" pitchFamily="34" charset="0"/>
                <a:cs typeface="Times New Roman" panose="02020603050405020304" pitchFamily="18" charset="0"/>
              </a:rPr>
              <a:t>The quiz management system is designed to improve the assessment process. This system is easy to use and has benefits like tracking the quiz history. Professors can easily conduct quizzes with multiple attempts. And the students can take quizzes conveniently. This system’s database consists of 17 tables which are interconnected. Our system gives a very convenient UI which makes it attractive to use.</a:t>
            </a:r>
          </a:p>
          <a:p>
            <a:pPr algn="just"/>
            <a:endParaRPr lang="en-US" sz="2400" dirty="0"/>
          </a:p>
        </p:txBody>
      </p:sp>
      <p:pic>
        <p:nvPicPr>
          <p:cNvPr id="5" name="Picture 4" descr="Colour-coded on electronic circuit board">
            <a:extLst>
              <a:ext uri="{FF2B5EF4-FFF2-40B4-BE49-F238E27FC236}">
                <a16:creationId xmlns:a16="http://schemas.microsoft.com/office/drawing/2014/main" id="{96F824B0-DEB3-5747-CA36-DD9B060D1112}"/>
              </a:ext>
            </a:extLst>
          </p:cNvPr>
          <p:cNvPicPr>
            <a:picLocks noChangeAspect="1"/>
          </p:cNvPicPr>
          <p:nvPr/>
        </p:nvPicPr>
        <p:blipFill rotWithShape="1">
          <a:blip r:embed="rId2"/>
          <a:srcRect l="38651" r="14959"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60657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Add announcement</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348253" y="1264818"/>
            <a:ext cx="2933609" cy="898070"/>
          </a:xfrm>
        </p:spPr>
        <p:txBody>
          <a:bodyPr>
            <a:noAutofit/>
          </a:bodyPr>
          <a:lstStyle/>
          <a:p>
            <a:pPr>
              <a:lnSpc>
                <a:spcPct val="115000"/>
              </a:lnSpc>
              <a:spcBef>
                <a:spcPts val="0"/>
              </a:spcBef>
              <a:spcAft>
                <a:spcPts val="800"/>
              </a:spcAft>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Each course has its announcements.</a:t>
            </a:r>
          </a:p>
          <a:p>
            <a:pPr>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 professor can add announcements for that particular course.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spcAft>
                <a:spcPts val="800"/>
              </a:spcAft>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spcAft>
                <a:spcPts val="800"/>
              </a:spcAft>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FBDE22F-154A-4CEE-BFB2-B2A73D033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1862" y="1713853"/>
            <a:ext cx="8703309" cy="4848065"/>
          </a:xfrm>
          <a:prstGeom prst="rect">
            <a:avLst/>
          </a:prstGeom>
        </p:spPr>
      </p:pic>
    </p:spTree>
    <p:extLst>
      <p:ext uri="{BB962C8B-B14F-4D97-AF65-F5344CB8AC3E}">
        <p14:creationId xmlns:p14="http://schemas.microsoft.com/office/powerpoint/2010/main" val="86161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VIEW announcement</a:t>
            </a:r>
          </a:p>
        </p:txBody>
      </p:sp>
      <p:sp>
        <p:nvSpPr>
          <p:cNvPr id="8" name="TextBox 7">
            <a:extLst>
              <a:ext uri="{FF2B5EF4-FFF2-40B4-BE49-F238E27FC236}">
                <a16:creationId xmlns:a16="http://schemas.microsoft.com/office/drawing/2014/main" id="{2E65306A-5DA9-B772-30AA-B0A16CA982C2}"/>
              </a:ext>
            </a:extLst>
          </p:cNvPr>
          <p:cNvSpPr txBox="1"/>
          <p:nvPr/>
        </p:nvSpPr>
        <p:spPr>
          <a:xfrm>
            <a:off x="489677" y="967787"/>
            <a:ext cx="6098720" cy="425629"/>
          </a:xfrm>
          <a:prstGeom prst="rect">
            <a:avLst/>
          </a:prstGeom>
          <a:noFill/>
        </p:spPr>
        <p:txBody>
          <a:bodyPr wrap="square">
            <a:spAutoFit/>
          </a:bodyPr>
          <a:lstStyle/>
          <a:p>
            <a:pPr marR="0" lvl="0">
              <a:lnSpc>
                <a:spcPct val="115000"/>
              </a:lnSpc>
              <a:spcBef>
                <a:spcPts val="0"/>
              </a:spcBef>
              <a:spcAft>
                <a:spcPts val="800"/>
              </a:spcAft>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Each course has a separate announcement.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088F3714-10F4-FFC8-21B9-670CFE73FC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77" y="1551727"/>
            <a:ext cx="9127852" cy="5084552"/>
          </a:xfrm>
          <a:prstGeom prst="rect">
            <a:avLst/>
          </a:prstGeom>
        </p:spPr>
      </p:pic>
    </p:spTree>
    <p:extLst>
      <p:ext uri="{BB962C8B-B14F-4D97-AF65-F5344CB8AC3E}">
        <p14:creationId xmlns:p14="http://schemas.microsoft.com/office/powerpoint/2010/main" val="159137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TextBox 7">
            <a:extLst>
              <a:ext uri="{FF2B5EF4-FFF2-40B4-BE49-F238E27FC236}">
                <a16:creationId xmlns:a16="http://schemas.microsoft.com/office/drawing/2014/main" id="{2E65306A-5DA9-B772-30AA-B0A16CA982C2}"/>
              </a:ext>
            </a:extLst>
          </p:cNvPr>
          <p:cNvSpPr txBox="1"/>
          <p:nvPr/>
        </p:nvSpPr>
        <p:spPr>
          <a:xfrm>
            <a:off x="489677" y="6209258"/>
            <a:ext cx="9035323" cy="392352"/>
          </a:xfrm>
          <a:prstGeom prst="rect">
            <a:avLst/>
          </a:prstGeom>
          <a:noFill/>
        </p:spPr>
        <p:txBody>
          <a:bodyPr wrap="square">
            <a:spAutoFit/>
          </a:bodyPr>
          <a:lstStyle/>
          <a:p>
            <a:pPr marR="0" lvl="0">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see announcements for courses including data and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7D06425-D2F8-CD75-F65D-2C1FC5721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76" y="256389"/>
            <a:ext cx="10597423" cy="5895307"/>
          </a:xfrm>
          <a:prstGeom prst="rect">
            <a:avLst/>
          </a:prstGeom>
        </p:spPr>
      </p:pic>
    </p:spTree>
    <p:extLst>
      <p:ext uri="{BB962C8B-B14F-4D97-AF65-F5344CB8AC3E}">
        <p14:creationId xmlns:p14="http://schemas.microsoft.com/office/powerpoint/2010/main" val="3312691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419D-1E48-2055-941F-0EC2E7D71361}"/>
              </a:ext>
            </a:extLst>
          </p:cNvPr>
          <p:cNvSpPr>
            <a:spLocks noGrp="1"/>
          </p:cNvSpPr>
          <p:nvPr>
            <p:ph type="title"/>
          </p:nvPr>
        </p:nvSpPr>
        <p:spPr>
          <a:xfrm>
            <a:off x="1251678" y="382385"/>
            <a:ext cx="10178322" cy="820114"/>
          </a:xfrm>
        </p:spPr>
        <p:txBody>
          <a:bodyPr/>
          <a:lstStyle/>
          <a:p>
            <a:r>
              <a:rPr lang="en-US" dirty="0"/>
              <a:t>Conclusion</a:t>
            </a:r>
          </a:p>
        </p:txBody>
      </p:sp>
      <p:sp>
        <p:nvSpPr>
          <p:cNvPr id="3" name="Content Placeholder 2">
            <a:extLst>
              <a:ext uri="{FF2B5EF4-FFF2-40B4-BE49-F238E27FC236}">
                <a16:creationId xmlns:a16="http://schemas.microsoft.com/office/drawing/2014/main" id="{DFF82777-C8E8-4445-63FF-2299B489E496}"/>
              </a:ext>
            </a:extLst>
          </p:cNvPr>
          <p:cNvSpPr>
            <a:spLocks noGrp="1"/>
          </p:cNvSpPr>
          <p:nvPr>
            <p:ph idx="1"/>
          </p:nvPr>
        </p:nvSpPr>
        <p:spPr>
          <a:xfrm>
            <a:off x="1251678" y="1202499"/>
            <a:ext cx="10178322" cy="5655501"/>
          </a:xfrm>
        </p:spPr>
        <p:txBody>
          <a:bodyPr>
            <a:normAutofit lnSpcReduction="10000"/>
          </a:bodyPr>
          <a:lstStyle/>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This project has achieved its objectives by providing a solution that improves the assessment process in educational institutes. This application is developed with interconnected database schema structures and the implementation of user-friendly interface interaction between professors and students.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This application allows instructors to create courses, quizzes, and announcements and students can enroll in courses, take quizzes, and view their results, and attempt history.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To maintain integrity and efficiency this system meets 1NF, 2NF, and 3NF.</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One potential limitation could be scalability with a large number of users or concurrent quiz sessions.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There are many other potential applications of this database system like online testing platforms, employee training modules, or certification program tests. The complex and expandable database design makes the system indispensable in today’s digital age which offers solutions to a wide range of educational and organizational challenges.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28919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6547-D290-B875-D235-62B2BFE78C5D}"/>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79075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BDFD98FC-D5AB-9270-1E1E-6A2C95667675}"/>
              </a:ext>
            </a:extLst>
          </p:cNvPr>
          <p:cNvSpPr>
            <a:spLocks noGrp="1"/>
          </p:cNvSpPr>
          <p:nvPr>
            <p:ph type="title"/>
          </p:nvPr>
        </p:nvSpPr>
        <p:spPr>
          <a:xfrm>
            <a:off x="605197" y="382385"/>
            <a:ext cx="3111669" cy="899780"/>
          </a:xfrm>
        </p:spPr>
        <p:txBody>
          <a:bodyPr anchor="b">
            <a:normAutofit/>
          </a:bodyPr>
          <a:lstStyle/>
          <a:p>
            <a:r>
              <a:rPr lang="en-US" sz="3600" dirty="0"/>
              <a:t>App entities</a:t>
            </a:r>
          </a:p>
        </p:txBody>
      </p:sp>
      <p:sp>
        <p:nvSpPr>
          <p:cNvPr id="39" name="Rectangle 38">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3F79AF1-57C7-43C0-AB05-108C82C6A8FB}"/>
              </a:ext>
            </a:extLst>
          </p:cNvPr>
          <p:cNvSpPr>
            <a:spLocks noGrp="1"/>
          </p:cNvSpPr>
          <p:nvPr>
            <p:ph idx="1"/>
          </p:nvPr>
        </p:nvSpPr>
        <p:spPr>
          <a:xfrm>
            <a:off x="605197" y="1613434"/>
            <a:ext cx="3111668" cy="4594953"/>
          </a:xfrm>
        </p:spPr>
        <p:txBody>
          <a:bodyPr>
            <a:normAutofit fontScale="92500" lnSpcReduction="20000"/>
          </a:bodyPr>
          <a:lstStyle/>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Announcement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Profile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Role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Feedback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Department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User_Course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Department_Course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Quiz_Feedback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Question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Option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Media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Attempts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Quiz_Attempt_Option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Result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600" dirty="0"/>
          </a:p>
        </p:txBody>
      </p:sp>
      <p:sp>
        <p:nvSpPr>
          <p:cNvPr id="41" name="Rectangle 40">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white surface with a black border&#10;&#10;Description automatically generated with medium confidence">
            <a:extLst>
              <a:ext uri="{FF2B5EF4-FFF2-40B4-BE49-F238E27FC236}">
                <a16:creationId xmlns:a16="http://schemas.microsoft.com/office/drawing/2014/main" id="{30816646-8273-CFC9-A165-66C810FA92AC}"/>
              </a:ext>
            </a:extLst>
          </p:cNvPr>
          <p:cNvPicPr>
            <a:picLocks noChangeAspect="1"/>
          </p:cNvPicPr>
          <p:nvPr/>
        </p:nvPicPr>
        <p:blipFill>
          <a:blip r:embed="rId2"/>
          <a:stretch>
            <a:fillRect/>
          </a:stretch>
        </p:blipFill>
        <p:spPr>
          <a:xfrm flipV="1">
            <a:off x="3961447" y="5414962"/>
            <a:ext cx="7468550" cy="824807"/>
          </a:xfrm>
          <a:prstGeom prst="rect">
            <a:avLst/>
          </a:prstGeom>
        </p:spPr>
      </p:pic>
      <p:pic>
        <p:nvPicPr>
          <p:cNvPr id="10" name="Picture 9" descr="A screenshot of a quiz&#10;&#10;Description automatically generated">
            <a:extLst>
              <a:ext uri="{FF2B5EF4-FFF2-40B4-BE49-F238E27FC236}">
                <a16:creationId xmlns:a16="http://schemas.microsoft.com/office/drawing/2014/main" id="{B83EA4D0-84DA-B5AE-0111-C98BA8E44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448" y="643468"/>
            <a:ext cx="7985969" cy="4771496"/>
          </a:xfrm>
          <a:prstGeom prst="rect">
            <a:avLst/>
          </a:prstGeom>
        </p:spPr>
      </p:pic>
    </p:spTree>
    <p:extLst>
      <p:ext uri="{BB962C8B-B14F-4D97-AF65-F5344CB8AC3E}">
        <p14:creationId xmlns:p14="http://schemas.microsoft.com/office/powerpoint/2010/main" val="253232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yellow square with a black line&#10;&#10;Description automatically generated with medium confidence">
            <a:extLst>
              <a:ext uri="{FF2B5EF4-FFF2-40B4-BE49-F238E27FC236}">
                <a16:creationId xmlns:a16="http://schemas.microsoft.com/office/drawing/2014/main" id="{CFCE4475-673F-ACDF-AFC9-1A9C46A8BAB6}"/>
              </a:ext>
            </a:extLst>
          </p:cNvPr>
          <p:cNvPicPr>
            <a:picLocks noChangeAspect="1"/>
          </p:cNvPicPr>
          <p:nvPr/>
        </p:nvPicPr>
        <p:blipFill>
          <a:blip r:embed="rId2"/>
          <a:stretch>
            <a:fillRect/>
          </a:stretch>
        </p:blipFill>
        <p:spPr>
          <a:xfrm>
            <a:off x="-71440" y="-64537"/>
            <a:ext cx="2543165" cy="6927338"/>
          </a:xfrm>
          <a:prstGeom prst="rect">
            <a:avLst/>
          </a:prstGeom>
        </p:spPr>
      </p:pic>
      <p:pic>
        <p:nvPicPr>
          <p:cNvPr id="16" name="Picture 15" descr="A yellow square with a black line&#10;&#10;Description automatically generated with medium confidence">
            <a:extLst>
              <a:ext uri="{FF2B5EF4-FFF2-40B4-BE49-F238E27FC236}">
                <a16:creationId xmlns:a16="http://schemas.microsoft.com/office/drawing/2014/main" id="{5E9A763E-17DD-E64E-93DC-0B014E7CE9E2}"/>
              </a:ext>
            </a:extLst>
          </p:cNvPr>
          <p:cNvPicPr>
            <a:picLocks noChangeAspect="1"/>
          </p:cNvPicPr>
          <p:nvPr/>
        </p:nvPicPr>
        <p:blipFill>
          <a:blip r:embed="rId2"/>
          <a:stretch>
            <a:fillRect/>
          </a:stretch>
        </p:blipFill>
        <p:spPr>
          <a:xfrm>
            <a:off x="10546556" y="-3"/>
            <a:ext cx="1645444" cy="6214533"/>
          </a:xfrm>
          <a:prstGeom prst="rect">
            <a:avLst/>
          </a:prstGeom>
        </p:spPr>
      </p:pic>
      <p:pic>
        <p:nvPicPr>
          <p:cNvPr id="9" name="Picture 8" descr="A diagram of a software company&#10;&#10;Description automatically generated">
            <a:extLst>
              <a:ext uri="{FF2B5EF4-FFF2-40B4-BE49-F238E27FC236}">
                <a16:creationId xmlns:a16="http://schemas.microsoft.com/office/drawing/2014/main" id="{CE63796E-F656-CE3D-BDBF-3083DDEC24E6}"/>
              </a:ext>
            </a:extLst>
          </p:cNvPr>
          <p:cNvPicPr>
            <a:picLocks noChangeAspect="1"/>
          </p:cNvPicPr>
          <p:nvPr/>
        </p:nvPicPr>
        <p:blipFill rotWithShape="1">
          <a:blip r:embed="rId3"/>
          <a:srcRect t="1831" b="2996"/>
          <a:stretch/>
        </p:blipFill>
        <p:spPr>
          <a:xfrm>
            <a:off x="2274967" y="-66181"/>
            <a:ext cx="9917033" cy="6927338"/>
          </a:xfrm>
          <a:prstGeom prst="rect">
            <a:avLst/>
          </a:prstGeom>
        </p:spPr>
      </p:pic>
      <p:sp>
        <p:nvSpPr>
          <p:cNvPr id="2" name="Title 1">
            <a:extLst>
              <a:ext uri="{FF2B5EF4-FFF2-40B4-BE49-F238E27FC236}">
                <a16:creationId xmlns:a16="http://schemas.microsoft.com/office/drawing/2014/main" id="{1F92C478-6482-6099-3A6C-CE71357EA4EC}"/>
              </a:ext>
            </a:extLst>
          </p:cNvPr>
          <p:cNvSpPr>
            <a:spLocks noGrp="1"/>
          </p:cNvSpPr>
          <p:nvPr>
            <p:ph type="title"/>
          </p:nvPr>
        </p:nvSpPr>
        <p:spPr>
          <a:xfrm flipH="1">
            <a:off x="142873" y="2500070"/>
            <a:ext cx="2328857" cy="1214393"/>
          </a:xfrm>
        </p:spPr>
        <p:txBody>
          <a:bodyPr anchor="ctr">
            <a:normAutofit/>
          </a:bodyPr>
          <a:lstStyle/>
          <a:p>
            <a:r>
              <a:rPr lang="en-US" sz="3200" dirty="0"/>
              <a:t>       ER   Diagram</a:t>
            </a:r>
          </a:p>
        </p:txBody>
      </p:sp>
    </p:spTree>
    <p:extLst>
      <p:ext uri="{BB962C8B-B14F-4D97-AF65-F5344CB8AC3E}">
        <p14:creationId xmlns:p14="http://schemas.microsoft.com/office/powerpoint/2010/main" val="247143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156656-377D-92F4-9DF8-AD3B938F820B}"/>
              </a:ext>
            </a:extLst>
          </p:cNvPr>
          <p:cNvSpPr>
            <a:spLocks noGrp="1"/>
          </p:cNvSpPr>
          <p:nvPr>
            <p:ph type="title"/>
          </p:nvPr>
        </p:nvSpPr>
        <p:spPr>
          <a:xfrm>
            <a:off x="1251678" y="949642"/>
            <a:ext cx="4882422" cy="1492132"/>
          </a:xfrm>
        </p:spPr>
        <p:txBody>
          <a:bodyPr>
            <a:normAutofit/>
          </a:bodyPr>
          <a:lstStyle/>
          <a:p>
            <a:r>
              <a:rPr lang="en-US" dirty="0"/>
              <a:t>Technologies</a:t>
            </a:r>
          </a:p>
        </p:txBody>
      </p:sp>
      <p:sp>
        <p:nvSpPr>
          <p:cNvPr id="12" name="Rectangle 1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31151E4-12A7-5BAF-DEEE-270450478E79}"/>
              </a:ext>
            </a:extLst>
          </p:cNvPr>
          <p:cNvSpPr>
            <a:spLocks noGrp="1"/>
          </p:cNvSpPr>
          <p:nvPr>
            <p:ph idx="1"/>
          </p:nvPr>
        </p:nvSpPr>
        <p:spPr>
          <a:xfrm>
            <a:off x="1251678" y="2667000"/>
            <a:ext cx="4964065" cy="3212592"/>
          </a:xfrm>
        </p:spPr>
        <p:txBody>
          <a:bodyPr>
            <a:normAutofit lnSpcReduction="10000"/>
          </a:bodyPr>
          <a:lstStyle/>
          <a:p>
            <a:pPr marL="342900" marR="0" lvl="0" indent="-342900">
              <a:lnSpc>
                <a:spcPct val="115000"/>
              </a:lnSpc>
              <a:spcBef>
                <a:spcPts val="0"/>
              </a:spcBef>
              <a:spcAft>
                <a:spcPts val="0"/>
              </a:spcAft>
              <a:buFont typeface="Symbol" pitchFamily="2" charset="2"/>
              <a:buChar char=""/>
            </a:pPr>
            <a:r>
              <a:rPr lang="en-US" sz="2400" b="1" kern="100" dirty="0">
                <a:effectLst/>
                <a:ea typeface="Aptos" panose="020B0004020202020204" pitchFamily="34" charset="0"/>
                <a:cs typeface="Times New Roman" panose="02020603050405020304" pitchFamily="18" charset="0"/>
              </a:rPr>
              <a:t>Frontend: </a:t>
            </a:r>
            <a:r>
              <a:rPr lang="en-US" sz="2400" kern="100" dirty="0">
                <a:effectLst/>
                <a:ea typeface="Aptos" panose="020B0004020202020204" pitchFamily="34" charset="0"/>
                <a:cs typeface="Times New Roman" panose="02020603050405020304" pitchFamily="18" charset="0"/>
              </a:rPr>
              <a:t>Angular, HTML, SCSS, TypeScript</a:t>
            </a:r>
          </a:p>
          <a:p>
            <a:pPr marL="342900" marR="0" lvl="0" indent="-342900">
              <a:lnSpc>
                <a:spcPct val="115000"/>
              </a:lnSpc>
              <a:spcBef>
                <a:spcPts val="0"/>
              </a:spcBef>
              <a:spcAft>
                <a:spcPts val="0"/>
              </a:spcAft>
              <a:buFont typeface="Symbol" pitchFamily="2" charset="2"/>
              <a:buChar char=""/>
            </a:pPr>
            <a:r>
              <a:rPr lang="en-US" sz="2400" b="1" kern="100" dirty="0">
                <a:effectLst/>
                <a:ea typeface="Aptos" panose="020B0004020202020204" pitchFamily="34" charset="0"/>
                <a:cs typeface="Times New Roman" panose="02020603050405020304" pitchFamily="18" charset="0"/>
              </a:rPr>
              <a:t>Backend: </a:t>
            </a:r>
            <a:r>
              <a:rPr lang="en-US" sz="2400" kern="100" dirty="0">
                <a:effectLst/>
                <a:ea typeface="Aptos" panose="020B0004020202020204" pitchFamily="34" charset="0"/>
                <a:cs typeface="Times New Roman" panose="02020603050405020304" pitchFamily="18" charset="0"/>
              </a:rPr>
              <a:t>Spring Boot, Java</a:t>
            </a:r>
          </a:p>
          <a:p>
            <a:pPr marL="342900" marR="0" lvl="0" indent="-342900">
              <a:lnSpc>
                <a:spcPct val="115000"/>
              </a:lnSpc>
              <a:spcBef>
                <a:spcPts val="0"/>
              </a:spcBef>
              <a:spcAft>
                <a:spcPts val="800"/>
              </a:spcAft>
              <a:buFont typeface="Symbol" pitchFamily="2" charset="2"/>
              <a:buChar char=""/>
            </a:pPr>
            <a:r>
              <a:rPr lang="en-US" sz="2400" b="1" kern="100" dirty="0">
                <a:effectLst/>
                <a:ea typeface="Aptos" panose="020B0004020202020204" pitchFamily="34" charset="0"/>
                <a:cs typeface="Times New Roman" panose="02020603050405020304" pitchFamily="18" charset="0"/>
              </a:rPr>
              <a:t>Database: </a:t>
            </a:r>
            <a:r>
              <a:rPr lang="en-US" sz="2400" kern="100" dirty="0">
                <a:effectLst/>
                <a:ea typeface="Aptos" panose="020B0004020202020204" pitchFamily="34" charset="0"/>
                <a:cs typeface="Times New Roman" panose="02020603050405020304" pitchFamily="18" charset="0"/>
              </a:rPr>
              <a:t>MySQL</a:t>
            </a:r>
          </a:p>
          <a:p>
            <a:pPr marL="342900" marR="0" lvl="0" indent="-342900">
              <a:lnSpc>
                <a:spcPct val="115000"/>
              </a:lnSpc>
              <a:spcBef>
                <a:spcPts val="0"/>
              </a:spcBef>
              <a:spcAft>
                <a:spcPts val="800"/>
              </a:spcAft>
              <a:buFont typeface="Symbol" pitchFamily="2" charset="2"/>
              <a:buChar char=""/>
            </a:pPr>
            <a:r>
              <a:rPr lang="en-US" sz="2400" b="1" kern="100" dirty="0">
                <a:effectLst/>
                <a:ea typeface="Aptos" panose="020B0004020202020204" pitchFamily="34" charset="0"/>
                <a:cs typeface="Times New Roman" panose="02020603050405020304" pitchFamily="18" charset="0"/>
              </a:rPr>
              <a:t>API Testing: </a:t>
            </a:r>
            <a:r>
              <a:rPr lang="en-US" sz="2400" kern="100" dirty="0">
                <a:effectLst/>
                <a:ea typeface="Aptos" panose="020B0004020202020204" pitchFamily="34" charset="0"/>
                <a:cs typeface="Times New Roman" panose="02020603050405020304" pitchFamily="18" charset="0"/>
              </a:rPr>
              <a:t>Postman</a:t>
            </a:r>
          </a:p>
          <a:p>
            <a:pPr marL="342900" marR="0" lvl="0" indent="-342900">
              <a:lnSpc>
                <a:spcPct val="115000"/>
              </a:lnSpc>
              <a:spcBef>
                <a:spcPts val="0"/>
              </a:spcBef>
              <a:spcAft>
                <a:spcPts val="800"/>
              </a:spcAft>
              <a:buFont typeface="Symbol" pitchFamily="2" charset="2"/>
              <a:buChar char=""/>
            </a:pPr>
            <a:r>
              <a:rPr lang="en-US" sz="2400" b="1" kern="100" dirty="0">
                <a:ea typeface="Aptos" panose="020B0004020202020204" pitchFamily="34" charset="0"/>
                <a:cs typeface="Times New Roman" panose="02020603050405020304" pitchFamily="18" charset="0"/>
              </a:rPr>
              <a:t>Version Control / Project Management: </a:t>
            </a:r>
            <a:r>
              <a:rPr lang="en-US" sz="2400" kern="100" dirty="0">
                <a:ea typeface="Aptos" panose="020B0004020202020204" pitchFamily="34" charset="0"/>
                <a:cs typeface="Times New Roman" panose="02020603050405020304" pitchFamily="18" charset="0"/>
              </a:rPr>
              <a:t>Git/GitHub</a:t>
            </a:r>
            <a:endParaRPr lang="en-US" sz="2400" kern="100" dirty="0">
              <a:effectLst/>
              <a:ea typeface="Aptos" panose="020B0004020202020204" pitchFamily="34" charset="0"/>
              <a:cs typeface="Times New Roman" panose="02020603050405020304" pitchFamily="18" charset="0"/>
            </a:endParaRPr>
          </a:p>
          <a:p>
            <a:endParaRPr lang="en-US" dirty="0">
              <a:solidFill>
                <a:schemeClr val="tx1">
                  <a:lumMod val="85000"/>
                  <a:lumOff val="15000"/>
                </a:schemeClr>
              </a:solidFill>
            </a:endParaRPr>
          </a:p>
        </p:txBody>
      </p:sp>
      <p:sp>
        <p:nvSpPr>
          <p:cNvPr id="1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7" name="Graphic 6" descr="Ethernet">
            <a:extLst>
              <a:ext uri="{FF2B5EF4-FFF2-40B4-BE49-F238E27FC236}">
                <a16:creationId xmlns:a16="http://schemas.microsoft.com/office/drawing/2014/main" id="{3314F5C3-50A2-168A-F0C3-A0578ABC41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330939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92C478-6482-6099-3A6C-CE71357EA4EC}"/>
              </a:ext>
            </a:extLst>
          </p:cNvPr>
          <p:cNvSpPr>
            <a:spLocks noGrp="1"/>
          </p:cNvSpPr>
          <p:nvPr>
            <p:ph type="title"/>
          </p:nvPr>
        </p:nvSpPr>
        <p:spPr>
          <a:xfrm>
            <a:off x="761996" y="1153287"/>
            <a:ext cx="3570566" cy="4551426"/>
          </a:xfrm>
        </p:spPr>
        <p:txBody>
          <a:bodyPr anchor="ctr">
            <a:normAutofit/>
          </a:bodyPr>
          <a:lstStyle/>
          <a:p>
            <a:pPr algn="r"/>
            <a:r>
              <a:rPr lang="en-US" sz="3200" dirty="0"/>
              <a:t>Database schemas</a:t>
            </a:r>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Content Placeholder 3" descr="A black screen with white text&#10;&#10;Description automatically generated">
            <a:extLst>
              <a:ext uri="{FF2B5EF4-FFF2-40B4-BE49-F238E27FC236}">
                <a16:creationId xmlns:a16="http://schemas.microsoft.com/office/drawing/2014/main" id="{AAC1AA25-3399-9AE4-CA42-6267B784D1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7717"/>
          <a:stretch/>
        </p:blipFill>
        <p:spPr>
          <a:xfrm>
            <a:off x="4995031" y="204474"/>
            <a:ext cx="2475175" cy="3048067"/>
          </a:xfrm>
          <a:prstGeom prst="rect">
            <a:avLst/>
          </a:prstGeom>
        </p:spPr>
      </p:pic>
      <p:pic>
        <p:nvPicPr>
          <p:cNvPr id="5" name="Content Placeholder 3" descr="A black screen with white text&#10;&#10;Description automatically generated">
            <a:extLst>
              <a:ext uri="{FF2B5EF4-FFF2-40B4-BE49-F238E27FC236}">
                <a16:creationId xmlns:a16="http://schemas.microsoft.com/office/drawing/2014/main" id="{D894B836-03C0-4B21-009C-BDCF536792E8}"/>
              </a:ext>
            </a:extLst>
          </p:cNvPr>
          <p:cNvPicPr>
            <a:picLocks noChangeAspect="1"/>
          </p:cNvPicPr>
          <p:nvPr/>
        </p:nvPicPr>
        <p:blipFill rotWithShape="1">
          <a:blip r:embed="rId2">
            <a:extLst>
              <a:ext uri="{28A0092B-C50C-407E-A947-70E740481C1C}">
                <a14:useLocalDpi xmlns:a14="http://schemas.microsoft.com/office/drawing/2010/main" val="0"/>
              </a:ext>
            </a:extLst>
          </a:blip>
          <a:srcRect t="51936"/>
          <a:stretch/>
        </p:blipFill>
        <p:spPr>
          <a:xfrm>
            <a:off x="9126266" y="2911556"/>
            <a:ext cx="2692472" cy="3048067"/>
          </a:xfrm>
          <a:prstGeom prst="rect">
            <a:avLst/>
          </a:prstGeom>
        </p:spPr>
      </p:pic>
      <p:cxnSp>
        <p:nvCxnSpPr>
          <p:cNvPr id="11" name="Curved Connector 10">
            <a:extLst>
              <a:ext uri="{FF2B5EF4-FFF2-40B4-BE49-F238E27FC236}">
                <a16:creationId xmlns:a16="http://schemas.microsoft.com/office/drawing/2014/main" id="{96303EB8-9E09-7364-3156-5E421744070F}"/>
              </a:ext>
            </a:extLst>
          </p:cNvPr>
          <p:cNvCxnSpPr>
            <a:cxnSpLocks/>
            <a:stCxn id="4" idx="2"/>
            <a:endCxn id="5" idx="0"/>
          </p:cNvCxnSpPr>
          <p:nvPr/>
        </p:nvCxnSpPr>
        <p:spPr>
          <a:xfrm rot="5400000" flipH="1" flipV="1">
            <a:off x="8182067" y="962107"/>
            <a:ext cx="340985" cy="4239883"/>
          </a:xfrm>
          <a:prstGeom prst="curvedConnector5">
            <a:avLst>
              <a:gd name="adj1" fmla="val -67041"/>
              <a:gd name="adj2" fmla="val 48719"/>
              <a:gd name="adj3" fmla="val 167041"/>
            </a:avLst>
          </a:prstGeom>
          <a:ln w="44450" cap="fla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19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black screen&#10;&#10;Description automatically generated">
            <a:extLst>
              <a:ext uri="{FF2B5EF4-FFF2-40B4-BE49-F238E27FC236}">
                <a16:creationId xmlns:a16="http://schemas.microsoft.com/office/drawing/2014/main" id="{81B1E65F-4944-EBF7-D2E9-893BA027E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896" y="1579779"/>
            <a:ext cx="4660900" cy="1663700"/>
          </a:xfrm>
          <a:prstGeom prst="rect">
            <a:avLst/>
          </a:prstGeom>
        </p:spPr>
      </p:pic>
      <p:pic>
        <p:nvPicPr>
          <p:cNvPr id="6" name="Picture 5" descr="A black and white table with white text&#10;&#10;Description automatically generated">
            <a:extLst>
              <a:ext uri="{FF2B5EF4-FFF2-40B4-BE49-F238E27FC236}">
                <a16:creationId xmlns:a16="http://schemas.microsoft.com/office/drawing/2014/main" id="{6B60D297-8F87-E3B7-22AE-78348F924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1744146"/>
            <a:ext cx="4838700" cy="308610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74413CC2-83C7-96CF-CE9F-020058078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6" y="3837842"/>
            <a:ext cx="4572000" cy="927100"/>
          </a:xfrm>
          <a:prstGeom prst="rect">
            <a:avLst/>
          </a:prstGeom>
        </p:spPr>
      </p:pic>
      <p:sp>
        <p:nvSpPr>
          <p:cNvPr id="3" name="TextBox 2">
            <a:extLst>
              <a:ext uri="{FF2B5EF4-FFF2-40B4-BE49-F238E27FC236}">
                <a16:creationId xmlns:a16="http://schemas.microsoft.com/office/drawing/2014/main" id="{44C7292A-2ACB-0088-D4FF-1818D6D247DA}"/>
              </a:ext>
            </a:extLst>
          </p:cNvPr>
          <p:cNvSpPr txBox="1"/>
          <p:nvPr/>
        </p:nvSpPr>
        <p:spPr>
          <a:xfrm>
            <a:off x="752895" y="1221457"/>
            <a:ext cx="1452254" cy="369332"/>
          </a:xfrm>
          <a:prstGeom prst="rect">
            <a:avLst/>
          </a:prstGeom>
          <a:noFill/>
        </p:spPr>
        <p:txBody>
          <a:bodyPr wrap="square" rtlCol="0">
            <a:spAutoFit/>
          </a:bodyPr>
          <a:lstStyle/>
          <a:p>
            <a:r>
              <a:rPr lang="en-US" dirty="0"/>
              <a:t>User Table</a:t>
            </a:r>
          </a:p>
        </p:txBody>
      </p:sp>
      <p:sp>
        <p:nvSpPr>
          <p:cNvPr id="4" name="TextBox 3">
            <a:extLst>
              <a:ext uri="{FF2B5EF4-FFF2-40B4-BE49-F238E27FC236}">
                <a16:creationId xmlns:a16="http://schemas.microsoft.com/office/drawing/2014/main" id="{A9A9C22C-73BE-328C-6614-F96DCFACC35F}"/>
              </a:ext>
            </a:extLst>
          </p:cNvPr>
          <p:cNvSpPr txBox="1"/>
          <p:nvPr/>
        </p:nvSpPr>
        <p:spPr>
          <a:xfrm>
            <a:off x="752895" y="3468509"/>
            <a:ext cx="1452254" cy="369332"/>
          </a:xfrm>
          <a:prstGeom prst="rect">
            <a:avLst/>
          </a:prstGeom>
          <a:noFill/>
        </p:spPr>
        <p:txBody>
          <a:bodyPr wrap="square" rtlCol="0">
            <a:spAutoFit/>
          </a:bodyPr>
          <a:lstStyle/>
          <a:p>
            <a:r>
              <a:rPr lang="en-US" dirty="0"/>
              <a:t>Role Table</a:t>
            </a:r>
          </a:p>
        </p:txBody>
      </p:sp>
      <p:sp>
        <p:nvSpPr>
          <p:cNvPr id="11" name="TextBox 10">
            <a:extLst>
              <a:ext uri="{FF2B5EF4-FFF2-40B4-BE49-F238E27FC236}">
                <a16:creationId xmlns:a16="http://schemas.microsoft.com/office/drawing/2014/main" id="{AD934D53-195C-940F-11A2-CB1A8F8E8B32}"/>
              </a:ext>
            </a:extLst>
          </p:cNvPr>
          <p:cNvSpPr txBox="1"/>
          <p:nvPr/>
        </p:nvSpPr>
        <p:spPr>
          <a:xfrm>
            <a:off x="6591299" y="1359395"/>
            <a:ext cx="1452254" cy="369332"/>
          </a:xfrm>
          <a:prstGeom prst="rect">
            <a:avLst/>
          </a:prstGeom>
          <a:noFill/>
        </p:spPr>
        <p:txBody>
          <a:bodyPr wrap="square" rtlCol="0">
            <a:spAutoFit/>
          </a:bodyPr>
          <a:lstStyle/>
          <a:p>
            <a:r>
              <a:rPr lang="en-US" dirty="0"/>
              <a:t>Profile Table</a:t>
            </a:r>
          </a:p>
        </p:txBody>
      </p:sp>
    </p:spTree>
    <p:extLst>
      <p:ext uri="{BB962C8B-B14F-4D97-AF65-F5344CB8AC3E}">
        <p14:creationId xmlns:p14="http://schemas.microsoft.com/office/powerpoint/2010/main" val="370223791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1209</TotalTime>
  <Words>1250</Words>
  <Application>Microsoft Macintosh PowerPoint</Application>
  <PresentationFormat>Widescreen</PresentationFormat>
  <Paragraphs>144</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Arial</vt:lpstr>
      <vt:lpstr>Century Gothic</vt:lpstr>
      <vt:lpstr>Gill Sans MT</vt:lpstr>
      <vt:lpstr>Impact</vt:lpstr>
      <vt:lpstr>Symbol</vt:lpstr>
      <vt:lpstr>Badge</vt:lpstr>
      <vt:lpstr> Quiz management  system</vt:lpstr>
      <vt:lpstr>index</vt:lpstr>
      <vt:lpstr>Objective </vt:lpstr>
      <vt:lpstr>Introduction</vt:lpstr>
      <vt:lpstr>App entities</vt:lpstr>
      <vt:lpstr>       ER   Diagram</vt:lpstr>
      <vt:lpstr>Technologies</vt:lpstr>
      <vt:lpstr>Database schemas</vt:lpstr>
      <vt:lpstr>Table schemas </vt:lpstr>
      <vt:lpstr>Table schemas </vt:lpstr>
      <vt:lpstr>Table schemas </vt:lpstr>
      <vt:lpstr>Table schemas </vt:lpstr>
      <vt:lpstr>Challenges:</vt:lpstr>
      <vt:lpstr>Application walkthrough</vt:lpstr>
      <vt:lpstr>Registration page</vt:lpstr>
      <vt:lpstr>PowerPoint Presentation</vt:lpstr>
      <vt:lpstr>PowerPoint Presentation</vt:lpstr>
      <vt:lpstr>PowerPoint Presentation</vt:lpstr>
      <vt:lpstr>Login page</vt:lpstr>
      <vt:lpstr>Home page </vt:lpstr>
      <vt:lpstr>Profile page </vt:lpstr>
      <vt:lpstr>Feedback page </vt:lpstr>
      <vt:lpstr>Add course (professor)</vt:lpstr>
      <vt:lpstr>Add quizzes</vt:lpstr>
      <vt:lpstr>The professor can see all the quizzes that he created  </vt:lpstr>
      <vt:lpstr>Add questions page</vt:lpstr>
      <vt:lpstr>Add options</vt:lpstr>
      <vt:lpstr>All the correct answers are visible as green only to the professor. </vt:lpstr>
      <vt:lpstr>Add media</vt:lpstr>
      <vt:lpstr>Course page</vt:lpstr>
      <vt:lpstr>Quiz page</vt:lpstr>
      <vt:lpstr>Take quiz page</vt:lpstr>
      <vt:lpstr>PowerPoint Presentation</vt:lpstr>
      <vt:lpstr>PowerPoint Presentation</vt:lpstr>
      <vt:lpstr>PowerPoint Presentation</vt:lpstr>
      <vt:lpstr>Attempt history page</vt:lpstr>
      <vt:lpstr>View quiz feedback</vt:lpstr>
      <vt:lpstr>PowerPoint Presentation</vt:lpstr>
      <vt:lpstr>quiz results</vt:lpstr>
      <vt:lpstr>Add announcement</vt:lpstr>
      <vt:lpstr>VIEW announcement</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Quiz management  system</dc:title>
  <dc:creator>Valapadasu, Uday Bhaskar</dc:creator>
  <cp:lastModifiedBy>Kishan Kumar Zalavadia</cp:lastModifiedBy>
  <cp:revision>19</cp:revision>
  <dcterms:created xsi:type="dcterms:W3CDTF">2024-04-18T01:20:37Z</dcterms:created>
  <dcterms:modified xsi:type="dcterms:W3CDTF">2024-04-20T14:35:49Z</dcterms:modified>
</cp:coreProperties>
</file>